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7" r:id="rId2"/>
    <p:sldId id="269" r:id="rId3"/>
    <p:sldId id="292" r:id="rId4"/>
    <p:sldId id="270" r:id="rId5"/>
    <p:sldId id="279" r:id="rId6"/>
    <p:sldId id="376" r:id="rId7"/>
    <p:sldId id="280" r:id="rId8"/>
    <p:sldId id="268" r:id="rId9"/>
    <p:sldId id="293" r:id="rId10"/>
    <p:sldId id="281" r:id="rId11"/>
    <p:sldId id="378" r:id="rId12"/>
    <p:sldId id="272" r:id="rId13"/>
    <p:sldId id="273" r:id="rId14"/>
    <p:sldId id="274" r:id="rId15"/>
    <p:sldId id="383" r:id="rId16"/>
    <p:sldId id="275" r:id="rId17"/>
    <p:sldId id="276" r:id="rId18"/>
    <p:sldId id="384" r:id="rId19"/>
    <p:sldId id="369" r:id="rId20"/>
    <p:sldId id="356" r:id="rId21"/>
    <p:sldId id="277" r:id="rId22"/>
    <p:sldId id="389" r:id="rId23"/>
    <p:sldId id="370" r:id="rId24"/>
    <p:sldId id="386" r:id="rId25"/>
    <p:sldId id="387" r:id="rId26"/>
    <p:sldId id="287" r:id="rId27"/>
    <p:sldId id="388" r:id="rId28"/>
    <p:sldId id="291" r:id="rId29"/>
    <p:sldId id="372" r:id="rId30"/>
    <p:sldId id="290" r:id="rId31"/>
    <p:sldId id="289" r:id="rId32"/>
    <p:sldId id="390" r:id="rId33"/>
    <p:sldId id="294" r:id="rId34"/>
    <p:sldId id="299" r:id="rId35"/>
    <p:sldId id="373" r:id="rId36"/>
    <p:sldId id="297" r:id="rId37"/>
    <p:sldId id="329" r:id="rId38"/>
    <p:sldId id="347" r:id="rId39"/>
    <p:sldId id="358" r:id="rId40"/>
    <p:sldId id="351" r:id="rId41"/>
    <p:sldId id="352" r:id="rId42"/>
    <p:sldId id="353" r:id="rId43"/>
    <p:sldId id="359" r:id="rId44"/>
    <p:sldId id="349" r:id="rId45"/>
    <p:sldId id="309" r:id="rId46"/>
    <p:sldId id="310" r:id="rId47"/>
    <p:sldId id="311" r:id="rId48"/>
    <p:sldId id="360" r:id="rId49"/>
    <p:sldId id="314" r:id="rId50"/>
    <p:sldId id="285" r:id="rId51"/>
    <p:sldId id="286" r:id="rId52"/>
    <p:sldId id="365" r:id="rId53"/>
    <p:sldId id="35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03"/>
    <p:restoredTop sz="81492"/>
  </p:normalViewPr>
  <p:slideViewPr>
    <p:cSldViewPr snapToGrid="0" snapToObjects="1">
      <p:cViewPr>
        <p:scale>
          <a:sx n="89" d="100"/>
          <a:sy n="89" d="100"/>
        </p:scale>
        <p:origin x="95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0E934-6A48-944F-B2A2-21AE539FBD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165F4-F6EB-8041-A37F-4D81D885F5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C393-0BB0-0542-9EFA-65425CF1CC4F}" type="datetimeFigureOut">
              <a:rPr lang="en-US" smtClean="0"/>
              <a:t>10/6/20</a:t>
            </a:fld>
            <a:endParaRPr lang="en-US"/>
          </a:p>
        </p:txBody>
      </p:sp>
      <p:sp>
        <p:nvSpPr>
          <p:cNvPr id="4" name="Footer Placeholder 3">
            <a:extLst>
              <a:ext uri="{FF2B5EF4-FFF2-40B4-BE49-F238E27FC236}">
                <a16:creationId xmlns:a16="http://schemas.microsoft.com/office/drawing/2014/main" id="{93218B80-5608-0542-9DF5-0E1AA8FCA3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6EB581-B58D-4245-99C3-C16F428B5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7B701-BEC7-BA4A-AE0D-7D2B1D43CE98}" type="slidenum">
              <a:rPr lang="en-US" smtClean="0"/>
              <a:t>‹#›</a:t>
            </a:fld>
            <a:endParaRPr lang="en-US"/>
          </a:p>
        </p:txBody>
      </p:sp>
    </p:spTree>
    <p:extLst>
      <p:ext uri="{BB962C8B-B14F-4D97-AF65-F5344CB8AC3E}">
        <p14:creationId xmlns:p14="http://schemas.microsoft.com/office/powerpoint/2010/main" val="631506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42605-325A-A649-8601-06C21E92BA83}" type="datetimeFigureOut">
              <a:rPr lang="en-US" smtClean="0"/>
              <a:t>10/6/20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D1A5-8FDF-8C43-A25E-1D98936A55BB}" type="slidenum">
              <a:rPr lang="en-US" smtClean="0"/>
              <a:t>‹#›</a:t>
            </a:fld>
            <a:endParaRPr lang="en-US"/>
          </a:p>
        </p:txBody>
      </p:sp>
    </p:spTree>
    <p:extLst>
      <p:ext uri="{BB962C8B-B14F-4D97-AF65-F5344CB8AC3E}">
        <p14:creationId xmlns:p14="http://schemas.microsoft.com/office/powerpoint/2010/main" val="35504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Introduction and title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11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70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now you trace back from this highest-scoring cell along the recorded paths that got you to the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write out the alignment: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Write out the reference sequence: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got to the cell diagonally – write out a match or mismatch.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Otherwise a horizontal =&gt; gap in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Vertical =&gt; gap in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91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way too slow for processing realistic </a:t>
            </a:r>
            <a:r>
              <a:rPr lang="en-GB" sz="1100" b="0" i="0" u="none" strike="noStrike" cap="none" dirty="0" err="1">
                <a:solidFill>
                  <a:schemeClr val="dk1"/>
                </a:solidFill>
                <a:latin typeface="Arial"/>
                <a:ea typeface="Arial"/>
                <a:cs typeface="Arial"/>
                <a:sym typeface="Arial"/>
              </a:rPr>
              <a:t>nmbers</a:t>
            </a:r>
            <a:r>
              <a:rPr lang="en-GB" sz="1100" b="0" i="0" u="none" strike="noStrike" cap="none" dirty="0">
                <a:solidFill>
                  <a:schemeClr val="dk1"/>
                </a:solidFill>
                <a:latin typeface="Arial"/>
                <a:ea typeface="Arial"/>
                <a:cs typeface="Arial"/>
                <a:sym typeface="Arial"/>
              </a:rPr>
              <a:t> of NGS reads.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now sketch a couple of methods that speed things up.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11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34718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5401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558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Similarily</a:t>
            </a:r>
            <a:r>
              <a:rPr lang="en-GB" sz="1100" b="0" i="0" u="none" strike="noStrike" cap="none" dirty="0">
                <a:solidFill>
                  <a:schemeClr val="dk1"/>
                </a:solidFill>
                <a:latin typeface="Arial"/>
                <a:ea typeface="Arial"/>
                <a:cs typeface="Arial"/>
                <a:sym typeface="Arial"/>
              </a:rPr>
              <a:t>, we can find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reads and consequently, we can begin to map these reads to locations on the genome.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how with 2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(or generally more) from the same read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can try and identify where these two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cluster (to same </a:t>
            </a:r>
            <a:r>
              <a:rPr lang="en-GB" sz="1100" b="0" i="0" u="none" strike="noStrike" cap="none" dirty="0" err="1">
                <a:solidFill>
                  <a:schemeClr val="dk1"/>
                </a:solidFill>
                <a:latin typeface="Arial"/>
                <a:ea typeface="Arial"/>
                <a:cs typeface="Arial"/>
                <a:sym typeface="Arial"/>
              </a:rPr>
              <a:t>approx</a:t>
            </a:r>
            <a:r>
              <a:rPr lang="en-GB" sz="1100" b="0" i="0" u="none" strike="noStrike" cap="none" dirty="0">
                <a:solidFill>
                  <a:schemeClr val="dk1"/>
                </a:solidFill>
                <a:latin typeface="Arial"/>
                <a:ea typeface="Arial"/>
                <a:cs typeface="Arial"/>
                <a:sym typeface="Arial"/>
              </a:rPr>
              <a:t> location) in the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Of the many possibilities, find a best approximation</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6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52155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350680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89213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Let’s open with an expansive quote from two ABSOLUTE GIANTS in the field.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Just for reference, this is what Sequence alignment is. It’s the process of  determining the most likely source of the observed DNA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 …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that I’m already speaking a bias in the way I view the work, in that I’m tethered to A reference,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don’t have to have the bias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you DO have to listen to the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Principles approaches haven’t changed.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Actually that’s bollocks: the methods (approaches) have changed </a:t>
            </a:r>
            <a:r>
              <a:rPr lang="en-GB" sz="1100" b="1" i="0" u="none" strike="noStrike" cap="none" dirty="0">
                <a:solidFill>
                  <a:schemeClr val="dk1"/>
                </a:solidFill>
                <a:latin typeface="Arial"/>
                <a:ea typeface="Arial"/>
                <a:cs typeface="Arial"/>
                <a:sym typeface="Arial"/>
              </a:rPr>
              <a:t>a lot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665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8357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280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4158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55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645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4442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6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191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1322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92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talk is long, but we’ll take breaks.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Long because it touches on a few quite distinct bits that all stitch together: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it’s done, </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to watch the outputs (raw alignments or from a viewer)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NGS data is prepared before analysis: alignment is only one step.</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16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132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0291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0551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want to start viewing alignments!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first we will have a brief review of alignment formats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9812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900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3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5389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Next I’ll sketch out the actual workflows that alignments slot into in a production environment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7344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FIRST: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NGS EXPERMIENTS ARE DONE AT SCALE: there may be 100s of samples.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we were discussing is just the first part of that.</a:t>
            </a:r>
          </a:p>
        </p:txBody>
      </p:sp>
    </p:spTree>
    <p:extLst>
      <p:ext uri="{BB962C8B-B14F-4D97-AF65-F5344CB8AC3E}">
        <p14:creationId xmlns:p14="http://schemas.microsoft.com/office/powerpoint/2010/main" val="2369814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Moreover, in that workflow,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sequencing plan might: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 sample across multiple libraries – this happens sometimes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split a library across multiple lanes - that happens A LOT.</a:t>
            </a:r>
          </a:p>
          <a:p>
            <a:pPr marL="0" marR="0" lvl="0" indent="0" algn="l" rtl="0">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WHY?</a:t>
            </a:r>
          </a:p>
        </p:txBody>
      </p:sp>
    </p:spTree>
    <p:extLst>
      <p:ext uri="{BB962C8B-B14F-4D97-AF65-F5344CB8AC3E}">
        <p14:creationId xmlns:p14="http://schemas.microsoft.com/office/powerpoint/2010/main" val="114418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ME, this is alignment:</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 reference is key</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are deeply biased here, in that we always operate in the context of a reference.</a:t>
            </a:r>
          </a:p>
        </p:txBody>
      </p:sp>
    </p:spTree>
    <p:extLst>
      <p:ext uri="{BB962C8B-B14F-4D97-AF65-F5344CB8AC3E}">
        <p14:creationId xmlns:p14="http://schemas.microsoft.com/office/powerpoint/2010/main" val="13437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914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split of a library across multiple runs is to mitigate batch effects: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Say you have four samples: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process first sample in one run and your second sample in a second run etc, then you are open to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losing your second sample if your run fails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Having pronounced difference in read-depth if there’s a difference between runs, or any other systematic effect that your QC would flag up.</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ALL of your samples across four runs (say) and the variability in one run is smeared across all your samples.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Secondly, you may have to increase the number of runs for a specific sample to increase the read-depth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volume),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prepare multiple libraries.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696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 ASPECT of this workflow is that it is often ACCOMPANIED by three different additional software “treatments” of the alignments.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We’ve talked about how the alignment is DONE.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POST ALIGN QC. After that alignment, you have the perfect opportunity to to see if there were problems in the library or in the run itself.</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505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next part, if you are happy with the sequencing of your library components, is to do what’s typically called BAM IMPROVEMENT</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 pair of software processes introduced by GATK during the processing of thousand genome data that actually alter the bam files.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463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process is call indel realignment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is Base Quality Score Recalibration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And I will describe and motivate them briefly.</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2961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914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0808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Shape 7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453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ALMOST DONE.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last thing I wanted to mention is the de-duplication once you’ve merged to library.</a:t>
            </a:r>
          </a:p>
        </p:txBody>
      </p:sp>
    </p:spTree>
    <p:extLst>
      <p:ext uri="{BB962C8B-B14F-4D97-AF65-F5344CB8AC3E}">
        <p14:creationId xmlns:p14="http://schemas.microsoft.com/office/powerpoint/2010/main" val="2483623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where duplication comes from: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should note that PCR amplification is a step in most library preparations.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Therefore, there WILL be duplicate reads in the system, which are not biological.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That’s a problem – it will artificially increase confidence in a variant call.</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aligned, though, you can manage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the PCR dups will have their outer ends at the same genomic position.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spot this and remove all but one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an </a:t>
            </a:r>
            <a:r>
              <a:rPr lang="en-GB" sz="1100" b="0" i="0" u="none" strike="noStrike" cap="none" dirty="0" err="1">
                <a:solidFill>
                  <a:schemeClr val="dk1"/>
                </a:solidFill>
                <a:latin typeface="Arial"/>
                <a:ea typeface="Arial"/>
                <a:cs typeface="Arial"/>
                <a:sym typeface="Arial"/>
              </a:rPr>
              <a:t>expectiation</a:t>
            </a:r>
            <a:r>
              <a:rPr lang="en-GB" sz="1100" b="0" i="0" u="none" strike="noStrike" cap="none" dirty="0">
                <a:solidFill>
                  <a:schemeClr val="dk1"/>
                </a:solidFill>
                <a:latin typeface="Arial"/>
                <a:ea typeface="Arial"/>
                <a:cs typeface="Arial"/>
                <a:sym typeface="Arial"/>
              </a:rPr>
              <a:t> that a typical library will have about 5% dups this way, but I see close to 15% often, so I think it’s library / chemistry dependent.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95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292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a3b55808_0_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a3b5580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89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6678fa854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6678fa85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255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last slide is just a reminder that alignment is just one part of the process that gets you from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to sample-level BAM, which you can run analysis on.</a:t>
            </a:r>
          </a:p>
        </p:txBody>
      </p:sp>
    </p:spTree>
    <p:extLst>
      <p:ext uri="{BB962C8B-B14F-4D97-AF65-F5344CB8AC3E}">
        <p14:creationId xmlns:p14="http://schemas.microsoft.com/office/powerpoint/2010/main" val="24337091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55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629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5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416679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374729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790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6812-ADA1-464B-BECC-C603460E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C4442-0DA0-1D47-825F-A4E327320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710C6-CB8B-AF4D-B54C-9FF2093A5FA8}"/>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65109EC7-C4A0-2544-9E25-EAFAD56D8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DD98-E99A-BE48-B3BA-45F5097823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7570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A0F9-3993-1947-8842-146B882C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8E7D-523D-F245-A693-156C2FF03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1DADA-9F56-EE4F-96E1-16E7E9768102}"/>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B64F4756-F14A-C942-843F-8BDFE87E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858D0-3747-8E40-A31F-C222ACA35CA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73424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DBE31-450C-0148-BF3A-0425AD45D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93EAF9-38C6-E246-9DD7-6AF58E428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E59FF-5D97-6E47-B72A-E7E1EA39BFCE}"/>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97A762FC-D927-E043-8C03-93DED81A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57D3-C2ED-814C-A747-8E53488A355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79704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nger" type="tx">
  <p:cSld name="Sang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09600" y="122246"/>
            <a:ext cx="109728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15"/>
          <p:cNvSpPr txBox="1">
            <a:spLocks noGrp="1"/>
          </p:cNvSpPr>
          <p:nvPr>
            <p:ph type="body" idx="1"/>
          </p:nvPr>
        </p:nvSpPr>
        <p:spPr>
          <a:xfrm>
            <a:off x="609600" y="1077087"/>
            <a:ext cx="10972800" cy="53391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4869"/>
              </a:buClr>
              <a:buSzPts val="3000"/>
              <a:buChar char="●"/>
              <a:defRPr>
                <a:solidFill>
                  <a:srgbClr val="004869"/>
                </a:solidFill>
              </a:defRPr>
            </a:lvl1pPr>
            <a:lvl2pPr marL="914400" lvl="1" indent="-381000" rtl="0">
              <a:spcBef>
                <a:spcPts val="0"/>
              </a:spcBef>
              <a:spcAft>
                <a:spcPts val="0"/>
              </a:spcAft>
              <a:buClr>
                <a:srgbClr val="004869"/>
              </a:buClr>
              <a:buSzPts val="2400"/>
              <a:buChar char="○"/>
              <a:defRPr>
                <a:solidFill>
                  <a:srgbClr val="004869"/>
                </a:solidFill>
              </a:defRPr>
            </a:lvl2pPr>
            <a:lvl3pPr marL="1371600" lvl="2" indent="-381000" rtl="0">
              <a:spcBef>
                <a:spcPts val="0"/>
              </a:spcBef>
              <a:spcAft>
                <a:spcPts val="0"/>
              </a:spcAft>
              <a:buClr>
                <a:srgbClr val="004869"/>
              </a:buClr>
              <a:buSzPts val="2400"/>
              <a:buChar char="■"/>
              <a:defRPr>
                <a:solidFill>
                  <a:srgbClr val="004869"/>
                </a:solidFill>
              </a:defRPr>
            </a:lvl3pPr>
            <a:lvl4pPr marL="1828800" lvl="3" indent="-342900" rtl="0">
              <a:spcBef>
                <a:spcPts val="0"/>
              </a:spcBef>
              <a:spcAft>
                <a:spcPts val="0"/>
              </a:spcAft>
              <a:buClr>
                <a:srgbClr val="004869"/>
              </a:buClr>
              <a:buSzPts val="1800"/>
              <a:buChar char="●"/>
              <a:defRPr>
                <a:solidFill>
                  <a:srgbClr val="004869"/>
                </a:solidFill>
              </a:defRPr>
            </a:lvl4pPr>
            <a:lvl5pPr marL="2286000" lvl="4" indent="-342900" rtl="0">
              <a:spcBef>
                <a:spcPts val="0"/>
              </a:spcBef>
              <a:spcAft>
                <a:spcPts val="0"/>
              </a:spcAft>
              <a:buClr>
                <a:srgbClr val="004869"/>
              </a:buClr>
              <a:buSzPts val="1800"/>
              <a:buChar char="○"/>
              <a:defRPr>
                <a:solidFill>
                  <a:srgbClr val="004869"/>
                </a:solidFill>
              </a:defRPr>
            </a:lvl5pPr>
            <a:lvl6pPr marL="2743200" lvl="5" indent="-342900" rtl="0">
              <a:spcBef>
                <a:spcPts val="0"/>
              </a:spcBef>
              <a:spcAft>
                <a:spcPts val="0"/>
              </a:spcAft>
              <a:buClr>
                <a:srgbClr val="004869"/>
              </a:buClr>
              <a:buSzPts val="1800"/>
              <a:buChar char="■"/>
              <a:defRPr>
                <a:solidFill>
                  <a:srgbClr val="004869"/>
                </a:solidFill>
              </a:defRPr>
            </a:lvl6pPr>
            <a:lvl7pPr marL="3200400" lvl="6" indent="-342900" rtl="0">
              <a:spcBef>
                <a:spcPts val="0"/>
              </a:spcBef>
              <a:spcAft>
                <a:spcPts val="0"/>
              </a:spcAft>
              <a:buClr>
                <a:srgbClr val="004869"/>
              </a:buClr>
              <a:buSzPts val="1800"/>
              <a:buChar char="●"/>
              <a:defRPr>
                <a:solidFill>
                  <a:srgbClr val="004869"/>
                </a:solidFill>
              </a:defRPr>
            </a:lvl7pPr>
            <a:lvl8pPr marL="3657600" lvl="7" indent="-342900" rtl="0">
              <a:spcBef>
                <a:spcPts val="0"/>
              </a:spcBef>
              <a:spcAft>
                <a:spcPts val="0"/>
              </a:spcAft>
              <a:buClr>
                <a:srgbClr val="004869"/>
              </a:buClr>
              <a:buSzPts val="1800"/>
              <a:buChar char="○"/>
              <a:defRPr>
                <a:solidFill>
                  <a:srgbClr val="004869"/>
                </a:solidFill>
              </a:defRPr>
            </a:lvl8pPr>
            <a:lvl9pPr marL="4114800" lvl="8" indent="-342900" rtl="0">
              <a:spcBef>
                <a:spcPts val="0"/>
              </a:spcBef>
              <a:spcAft>
                <a:spcPts val="0"/>
              </a:spcAft>
              <a:buClr>
                <a:srgbClr val="004869"/>
              </a:buClr>
              <a:buSzPts val="1800"/>
              <a:buChar char="■"/>
              <a:defRPr>
                <a:solidFill>
                  <a:srgbClr val="004869"/>
                </a:solidFill>
              </a:defRPr>
            </a:lvl9pPr>
          </a:lstStyle>
          <a:p>
            <a:endParaRPr/>
          </a:p>
        </p:txBody>
      </p:sp>
      <p:sp>
        <p:nvSpPr>
          <p:cNvPr id="59" name="Google Shape;59;p15"/>
          <p:cNvSpPr txBox="1"/>
          <p:nvPr/>
        </p:nvSpPr>
        <p:spPr>
          <a:xfrm>
            <a:off x="619733" y="6542275"/>
            <a:ext cx="70276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004869"/>
                </a:solidFill>
              </a:rPr>
              <a:t>WTAC NGS Course, Hinxton</a:t>
            </a:r>
            <a:endParaRPr sz="800" b="1">
              <a:solidFill>
                <a:srgbClr val="004869"/>
              </a:solidFill>
            </a:endParaRPr>
          </a:p>
        </p:txBody>
      </p:sp>
      <p:cxnSp>
        <p:nvCxnSpPr>
          <p:cNvPr id="60" name="Google Shape;60;p15"/>
          <p:cNvCxnSpPr/>
          <p:nvPr/>
        </p:nvCxnSpPr>
        <p:spPr>
          <a:xfrm>
            <a:off x="721333" y="6542275"/>
            <a:ext cx="11143600" cy="17700"/>
          </a:xfrm>
          <a:prstGeom prst="straightConnector1">
            <a:avLst/>
          </a:prstGeom>
          <a:noFill/>
          <a:ln w="19050" cap="flat" cmpd="sng">
            <a:solidFill>
              <a:srgbClr val="004869"/>
            </a:solidFill>
            <a:prstDash val="solid"/>
            <a:round/>
            <a:headEnd type="none" w="med" len="med"/>
            <a:tailEnd type="none" w="med" len="med"/>
          </a:ln>
        </p:spPr>
      </p:cxnSp>
    </p:spTree>
    <p:extLst>
      <p:ext uri="{BB962C8B-B14F-4D97-AF65-F5344CB8AC3E}">
        <p14:creationId xmlns:p14="http://schemas.microsoft.com/office/powerpoint/2010/main" val="29236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F676-6E10-0444-881A-C60C0B2EE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327C-DE8E-DE4E-AF7D-B45393E01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9CEEF-26CE-DC4B-93FC-25D7B1EFC779}"/>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06A73B7C-8219-874B-A6DE-9CC0FFC28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0E6C0-6E10-BC4F-8363-E9F32E2BF29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10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8F3-B7A8-8641-B1A0-3BF266BD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60347-88D6-3645-ACE4-CE6489C94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9169CA-70E9-8946-B801-1232F0EB8671}"/>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C03F38D2-58EE-EC45-80D4-E685F1A6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E8563-EA98-9A4A-9985-8BEAE033D89C}"/>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1296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8C6F-0F96-DC4B-92A6-9EB54E37C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77391-8DC1-0647-8A54-22DBC7B64E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CE97E-A04B-F64D-BC8E-1F7B02AE47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262A3-3368-AA43-B222-A706C6E88332}"/>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6" name="Footer Placeholder 5">
            <a:extLst>
              <a:ext uri="{FF2B5EF4-FFF2-40B4-BE49-F238E27FC236}">
                <a16:creationId xmlns:a16="http://schemas.microsoft.com/office/drawing/2014/main" id="{10CC5723-D593-AA45-B465-B5FF73CB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99CE-B57B-514A-BD0B-872BC744CB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934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877E-01BC-2F40-B0FC-9E31CAE49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0354B-9EF1-DA40-B53F-C8AC4609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6CB2D0-F217-384F-B8AF-037F8B70B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67D8B-44F3-8147-BC08-82E9BBC27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42F8E-8547-A648-BB49-DD967F2318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9B54E-53C2-7C43-B5BB-0DA2B3A48ED9}"/>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8" name="Footer Placeholder 7">
            <a:extLst>
              <a:ext uri="{FF2B5EF4-FFF2-40B4-BE49-F238E27FC236}">
                <a16:creationId xmlns:a16="http://schemas.microsoft.com/office/drawing/2014/main" id="{A85C183B-4F7C-FD49-A96C-60EF1F71E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A623D-A194-D34E-9301-E81B5285FEF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0289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90A-CCF6-6C42-8383-25D2BB358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D7D1C-2976-2141-9C42-7024585AEA39}"/>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4" name="Footer Placeholder 3">
            <a:extLst>
              <a:ext uri="{FF2B5EF4-FFF2-40B4-BE49-F238E27FC236}">
                <a16:creationId xmlns:a16="http://schemas.microsoft.com/office/drawing/2014/main" id="{D85498B3-20F4-8841-990C-9CD3819BB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864E37-3F0F-2E42-9BAB-E8C2906551D2}"/>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334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0D33-8B2D-C145-8DAD-E7D6A91CC7CC}"/>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3" name="Footer Placeholder 2">
            <a:extLst>
              <a:ext uri="{FF2B5EF4-FFF2-40B4-BE49-F238E27FC236}">
                <a16:creationId xmlns:a16="http://schemas.microsoft.com/office/drawing/2014/main" id="{47026C9E-633D-FB44-B846-79F310AA3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E84DB-581F-214A-BC64-7344C9FF0E29}"/>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22993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8B02-3BD0-094B-8C24-810B31C2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34F5-3AC8-0743-84F6-9A5D04C72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A20DE-0EFC-C647-8190-1CB8E6538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BD7BA-C934-BF47-9D4A-7496B7EB05B5}"/>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6" name="Footer Placeholder 5">
            <a:extLst>
              <a:ext uri="{FF2B5EF4-FFF2-40B4-BE49-F238E27FC236}">
                <a16:creationId xmlns:a16="http://schemas.microsoft.com/office/drawing/2014/main" id="{90625EBB-9DF0-404A-AA5D-5BF8F9351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3DE1-75A2-CC4D-8460-5608B52BDCB0}"/>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136453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32-9395-D947-8F49-378AB5B3F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4DC0B-3934-6749-8AC0-8EF3DED0C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CBAC3-CA55-574E-9103-D84E6B5D0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AAA08-E7B7-454A-A1FC-EC180ABC137B}"/>
              </a:ext>
            </a:extLst>
          </p:cNvPr>
          <p:cNvSpPr>
            <a:spLocks noGrp="1"/>
          </p:cNvSpPr>
          <p:nvPr>
            <p:ph type="dt" sz="half" idx="10"/>
          </p:nvPr>
        </p:nvSpPr>
        <p:spPr/>
        <p:txBody>
          <a:bodyPr/>
          <a:lstStyle/>
          <a:p>
            <a:fld id="{F4AB28F4-D9DE-D34C-8A8D-26A2904D48C3}" type="datetimeFigureOut">
              <a:rPr lang="en-US" smtClean="0"/>
              <a:t>10/6/20</a:t>
            </a:fld>
            <a:endParaRPr lang="en-US"/>
          </a:p>
        </p:txBody>
      </p:sp>
      <p:sp>
        <p:nvSpPr>
          <p:cNvPr id="6" name="Footer Placeholder 5">
            <a:extLst>
              <a:ext uri="{FF2B5EF4-FFF2-40B4-BE49-F238E27FC236}">
                <a16:creationId xmlns:a16="http://schemas.microsoft.com/office/drawing/2014/main" id="{D49E4475-CBF6-3D48-9759-76473BE54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565AF-ECBA-9640-8BDF-2E67F3F4A574}"/>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3985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6C266-EDF4-BB4F-9DCD-FF20D2722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1CAD6-0364-B14D-A2FE-A95C5F620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B2D5D-3BDD-FF4A-B1CA-A2D0FA588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B28F4-D9DE-D34C-8A8D-26A2904D48C3}" type="datetimeFigureOut">
              <a:rPr lang="en-US" smtClean="0"/>
              <a:t>10/6/20</a:t>
            </a:fld>
            <a:endParaRPr lang="en-US"/>
          </a:p>
        </p:txBody>
      </p:sp>
      <p:sp>
        <p:nvSpPr>
          <p:cNvPr id="5" name="Footer Placeholder 4">
            <a:extLst>
              <a:ext uri="{FF2B5EF4-FFF2-40B4-BE49-F238E27FC236}">
                <a16:creationId xmlns:a16="http://schemas.microsoft.com/office/drawing/2014/main" id="{056D0081-52CF-5C45-9C7E-F16702E3B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A607-B687-0743-A4D6-7633CA6AC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51CBB-27BB-9944-B264-9B342E9C8998}" type="slidenum">
              <a:rPr lang="en-US" smtClean="0"/>
              <a:t>‹#›</a:t>
            </a:fld>
            <a:endParaRPr lang="en-US"/>
          </a:p>
        </p:txBody>
      </p:sp>
    </p:spTree>
    <p:extLst>
      <p:ext uri="{BB962C8B-B14F-4D97-AF65-F5344CB8AC3E}">
        <p14:creationId xmlns:p14="http://schemas.microsoft.com/office/powerpoint/2010/main" val="222982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vi@sanger.ac.uk"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p:cNvSpPr txBox="1">
            <a:spLocks noGrp="1"/>
          </p:cNvSpPr>
          <p:nvPr>
            <p:ph type="subTitle" idx="1"/>
          </p:nvPr>
        </p:nvSpPr>
        <p:spPr>
          <a:xfrm>
            <a:off x="2177776" y="1341952"/>
            <a:ext cx="4710312" cy="2048947"/>
          </a:xfrm>
          <a:prstGeom prst="rect">
            <a:avLst/>
          </a:prstGeom>
          <a:noFill/>
          <a:ln>
            <a:noFill/>
          </a:ln>
        </p:spPr>
        <p:txBody>
          <a:bodyPr spcFirstLastPara="1" vert="horz" wrap="square" lIns="91425" tIns="91425" rIns="91425" bIns="91425" rtlCol="0" anchor="t" anchorCtr="0">
            <a:noAutofit/>
          </a:bodyPr>
          <a:lstStyle/>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Vivek Iyer</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Human Genetics Informatics</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err="1">
                <a:solidFill>
                  <a:srgbClr val="000000"/>
                </a:solidFill>
                <a:latin typeface="Arial"/>
                <a:ea typeface="Arial"/>
                <a:cs typeface="Arial"/>
                <a:sym typeface="Arial"/>
              </a:rPr>
              <a:t>Wellcome</a:t>
            </a:r>
            <a:r>
              <a:rPr lang="en-GB" sz="2000" dirty="0">
                <a:solidFill>
                  <a:srgbClr val="000000"/>
                </a:solidFill>
                <a:latin typeface="Arial"/>
                <a:ea typeface="Arial"/>
                <a:cs typeface="Arial"/>
                <a:sym typeface="Arial"/>
              </a:rPr>
              <a:t> Sanger Institute</a:t>
            </a:r>
            <a:endParaRPr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hlinkClick r:id="rId3"/>
              </a:rPr>
              <a:t>vvi@sanger.ac.uk</a:t>
            </a: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i="1" dirty="0">
                <a:solidFill>
                  <a:srgbClr val="000000"/>
                </a:solidFill>
                <a:latin typeface="Arial"/>
                <a:ea typeface="Arial"/>
                <a:cs typeface="Arial"/>
                <a:sym typeface="Arial"/>
              </a:rPr>
              <a:t>Including lots of material from Thomas Keane and Ant Doran</a:t>
            </a:r>
            <a:endParaRPr sz="2000" i="1" dirty="0">
              <a:solidFill>
                <a:srgbClr val="000000"/>
              </a:solidFill>
              <a:latin typeface="Arial"/>
              <a:ea typeface="Arial"/>
              <a:cs typeface="Arial"/>
              <a:sym typeface="Arial"/>
            </a:endParaRPr>
          </a:p>
        </p:txBody>
      </p:sp>
      <p:pic>
        <p:nvPicPr>
          <p:cNvPr id="21" name="Google Shape;21;p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grpSp>
        <p:nvGrpSpPr>
          <p:cNvPr id="22" name="Google Shape;22;p6"/>
          <p:cNvGrpSpPr/>
          <p:nvPr/>
        </p:nvGrpSpPr>
        <p:grpSpPr>
          <a:xfrm>
            <a:off x="2209801" y="3995767"/>
            <a:ext cx="7768467" cy="1509626"/>
            <a:chOff x="685800" y="3995767"/>
            <a:chExt cx="7768467" cy="1509626"/>
          </a:xfrm>
        </p:grpSpPr>
        <p:pic>
          <p:nvPicPr>
            <p:cNvPr id="23" name="Google Shape;23;p6"/>
            <p:cNvPicPr preferRelativeResize="0"/>
            <p:nvPr/>
          </p:nvPicPr>
          <p:blipFill rotWithShape="1">
            <a:blip r:embed="rId5">
              <a:alphaModFix/>
            </a:blip>
            <a:srcRect/>
            <a:stretch/>
          </p:blipFill>
          <p:spPr>
            <a:xfrm>
              <a:off x="6274380" y="3996203"/>
              <a:ext cx="2179887" cy="1504748"/>
            </a:xfrm>
            <a:prstGeom prst="rect">
              <a:avLst/>
            </a:prstGeom>
            <a:noFill/>
            <a:ln>
              <a:noFill/>
            </a:ln>
          </p:spPr>
        </p:pic>
        <p:pic>
          <p:nvPicPr>
            <p:cNvPr id="24" name="Google Shape;24;p6"/>
            <p:cNvPicPr preferRelativeResize="0"/>
            <p:nvPr/>
          </p:nvPicPr>
          <p:blipFill rotWithShape="1">
            <a:blip r:embed="rId6">
              <a:alphaModFix/>
            </a:blip>
            <a:srcRect/>
            <a:stretch/>
          </p:blipFill>
          <p:spPr>
            <a:xfrm>
              <a:off x="685800" y="3995767"/>
              <a:ext cx="2264724" cy="1502929"/>
            </a:xfrm>
            <a:prstGeom prst="rect">
              <a:avLst/>
            </a:prstGeom>
            <a:noFill/>
            <a:ln>
              <a:noFill/>
            </a:ln>
          </p:spPr>
        </p:pic>
        <p:pic>
          <p:nvPicPr>
            <p:cNvPr id="25" name="Google Shape;25;p6"/>
            <p:cNvPicPr preferRelativeResize="0"/>
            <p:nvPr/>
          </p:nvPicPr>
          <p:blipFill rotWithShape="1">
            <a:blip r:embed="rId7">
              <a:alphaModFix/>
            </a:blip>
            <a:srcRect/>
            <a:stretch/>
          </p:blipFill>
          <p:spPr>
            <a:xfrm>
              <a:off x="2998266" y="3996203"/>
              <a:ext cx="3227434" cy="1509190"/>
            </a:xfrm>
            <a:prstGeom prst="rect">
              <a:avLst/>
            </a:prstGeom>
            <a:noFill/>
            <a:ln>
              <a:noFill/>
            </a:ln>
          </p:spPr>
        </p:pic>
      </p:grpSp>
      <p:sp>
        <p:nvSpPr>
          <p:cNvPr id="26" name="Google Shape;26;p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NGS read alignment</a:t>
            </a:r>
            <a:endParaRPr sz="2400" b="1">
              <a:solidFill>
                <a:srgbClr val="000000"/>
              </a:solidFill>
              <a:latin typeface="Arial"/>
              <a:ea typeface="Arial"/>
              <a:cs typeface="Arial"/>
              <a:sym typeface="Arial"/>
            </a:endParaRPr>
          </a:p>
        </p:txBody>
      </p:sp>
      <p:pic>
        <p:nvPicPr>
          <p:cNvPr id="28" name="Google Shape;28;p6"/>
          <p:cNvPicPr preferRelativeResize="0"/>
          <p:nvPr/>
        </p:nvPicPr>
        <p:blipFill rotWithShape="1">
          <a:blip r:embed="rId8">
            <a:alphaModFix/>
          </a:blip>
          <a:srcRect/>
          <a:stretch/>
        </p:blipFill>
        <p:spPr>
          <a:xfrm>
            <a:off x="6888088" y="6309320"/>
            <a:ext cx="1400528" cy="431598"/>
          </a:xfrm>
          <a:prstGeom prst="rect">
            <a:avLst/>
          </a:prstGeom>
          <a:noFill/>
          <a:ln>
            <a:noFill/>
          </a:ln>
        </p:spPr>
      </p:pic>
    </p:spTree>
    <p:extLst>
      <p:ext uri="{BB962C8B-B14F-4D97-AF65-F5344CB8AC3E}">
        <p14:creationId xmlns:p14="http://schemas.microsoft.com/office/powerpoint/2010/main" val="121874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 - impractical</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591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274061" y="5240207"/>
            <a:ext cx="5884010" cy="1530646"/>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b="1" dirty="0">
                <a:solidFill>
                  <a:srgbClr val="000000"/>
                </a:solidFill>
                <a:latin typeface="Arial"/>
                <a:ea typeface="Arial"/>
                <a:cs typeface="Arial"/>
                <a:sym typeface="Arial"/>
              </a:rPr>
              <a:t>Time consuming to carry out for every read - impractical</a:t>
            </a:r>
            <a:endParaRPr sz="1400" b="1"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806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227" name="Google Shape;227;p2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28" name="Google Shape;228;p22"/>
          <p:cNvSpPr txBox="1"/>
          <p:nvPr/>
        </p:nvSpPr>
        <p:spPr>
          <a:xfrm>
            <a:off x="2239908" y="1141082"/>
            <a:ext cx="7704856" cy="3296031"/>
          </a:xfrm>
          <a:prstGeom prst="rect">
            <a:avLst/>
          </a:prstGeom>
          <a:noFill/>
          <a:ln>
            <a:noFill/>
          </a:ln>
        </p:spPr>
        <p:txBody>
          <a:bodyPr spcFirstLastPara="1" wrap="square" lIns="91425" tIns="45700" rIns="91425" bIns="45700" anchor="ctr" anchorCtr="0">
            <a:noAutofit/>
          </a:bodyPr>
          <a:lstStyle/>
          <a:p>
            <a:pPr>
              <a:lnSpc>
                <a:spcPct val="120000"/>
              </a:lnSpc>
              <a:buClr>
                <a:schemeClr val="dk1"/>
              </a:buClr>
              <a:buSzPts val="1600"/>
            </a:pPr>
            <a:r>
              <a:rPr lang="en-GB" sz="1600" b="1" dirty="0">
                <a:solidFill>
                  <a:srgbClr val="000000"/>
                </a:solidFill>
                <a:latin typeface="Arial"/>
                <a:ea typeface="Arial"/>
                <a:cs typeface="Arial"/>
                <a:sym typeface="Arial"/>
              </a:rPr>
              <a:t>NGS: Nucleotide based alignment (also known as read mapping)</a:t>
            </a:r>
          </a:p>
          <a:p>
            <a:pPr>
              <a:lnSpc>
                <a:spcPct val="120000"/>
              </a:lnSpc>
              <a:buClr>
                <a:schemeClr val="dk1"/>
              </a:buClr>
              <a:buSzPts val="1600"/>
            </a:pPr>
            <a:endParaRPr lang="en-GB" sz="1600" b="1"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Number of 150bp reads in an 40x coverage Illumina X10 genome sequence?</a:t>
            </a:r>
          </a:p>
          <a:p>
            <a:pPr>
              <a:lnSpc>
                <a:spcPct val="120000"/>
              </a:lnSpc>
              <a:buClr>
                <a:schemeClr val="dk1"/>
              </a:buClr>
              <a:buSzPts val="1600"/>
            </a:pPr>
            <a:r>
              <a:rPr lang="en-GB" sz="1600" b="1" dirty="0">
                <a:solidFill>
                  <a:srgbClr val="000000"/>
                </a:solidFill>
                <a:latin typeface="Arial"/>
                <a:ea typeface="Arial"/>
                <a:cs typeface="Arial"/>
                <a:sym typeface="Arial"/>
              </a:rPr>
              <a:t>800x10^6</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These all have to be aligned against a mammalian genome (3Gbp)</a:t>
            </a:r>
          </a:p>
          <a:p>
            <a:pPr>
              <a:lnSpc>
                <a:spcPct val="120000"/>
              </a:lnSpc>
              <a:buClr>
                <a:schemeClr val="dk1"/>
              </a:buClr>
              <a:buSzPts val="1600"/>
            </a:pPr>
            <a:br>
              <a:rPr lang="en-GB" sz="1600" dirty="0">
                <a:solidFill>
                  <a:srgbClr val="000000"/>
                </a:solidFill>
                <a:latin typeface="Arial"/>
                <a:ea typeface="Arial"/>
                <a:cs typeface="Arial"/>
                <a:sym typeface="Arial"/>
              </a:rPr>
            </a:br>
            <a:r>
              <a:rPr lang="en-GB" sz="1600" dirty="0">
                <a:solidFill>
                  <a:srgbClr val="FF0000"/>
                </a:solidFill>
                <a:latin typeface="Arial"/>
                <a:ea typeface="Arial"/>
                <a:cs typeface="Arial"/>
                <a:sym typeface="Arial"/>
              </a:rPr>
              <a:t>SMITH-WATERMAN is WAY TOO SLOW:</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rgbClr val="000000"/>
              </a:buClr>
              <a:buSzPts val="1600"/>
            </a:pPr>
            <a:r>
              <a:rPr lang="en-GB" sz="1600" b="1" dirty="0">
                <a:solidFill>
                  <a:srgbClr val="000000"/>
                </a:solidFill>
                <a:latin typeface="Arial"/>
                <a:ea typeface="Arial"/>
                <a:cs typeface="Arial"/>
                <a:sym typeface="Arial"/>
              </a:rPr>
              <a:t>Two primary faster approaches:</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Hash-based alignment</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Suffix/prefix tries</a:t>
            </a:r>
          </a:p>
        </p:txBody>
      </p:sp>
      <p:sp>
        <p:nvSpPr>
          <p:cNvPr id="229" name="Google Shape;229;p22"/>
          <p:cNvSpPr txBox="1"/>
          <p:nvPr/>
        </p:nvSpPr>
        <p:spPr>
          <a:xfrm>
            <a:off x="2279576" y="4880858"/>
            <a:ext cx="7668852" cy="9705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endParaRPr sz="16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463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5661248"/>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First thing: “wrap up” the reference genome to bring it to the reads – build a </a:t>
            </a:r>
            <a:r>
              <a:rPr lang="en-GB" sz="1400" b="1" dirty="0" err="1">
                <a:solidFill>
                  <a:srgbClr val="FF0000"/>
                </a:solidFill>
                <a:latin typeface="Arial"/>
                <a:ea typeface="Arial"/>
                <a:cs typeface="Arial"/>
                <a:sym typeface="Arial"/>
              </a:rPr>
              <a:t>kmer</a:t>
            </a:r>
            <a:r>
              <a:rPr lang="en-GB" sz="1400" b="1" dirty="0">
                <a:solidFill>
                  <a:srgbClr val="FF0000"/>
                </a:solidFill>
                <a:latin typeface="Arial"/>
                <a:ea typeface="Arial"/>
                <a:cs typeface="Arial"/>
                <a:sym typeface="Arial"/>
              </a:rPr>
              <a:t> hash</a:t>
            </a:r>
            <a:endParaRPr sz="1400" dirty="0">
              <a:solidFill>
                <a:srgbClr val="FF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pic>
        <p:nvPicPr>
          <p:cNvPr id="237" name="Google Shape;237;p23" descr="Screen Shot 2016-10-18 at 19.43.40.png"/>
          <p:cNvPicPr preferRelativeResize="0"/>
          <p:nvPr/>
        </p:nvPicPr>
        <p:blipFill rotWithShape="1">
          <a:blip r:embed="rId4">
            <a:alphaModFix/>
          </a:blip>
          <a:srcRect/>
          <a:stretch/>
        </p:blipFill>
        <p:spPr>
          <a:xfrm>
            <a:off x="3056435" y="3573285"/>
            <a:ext cx="3516016" cy="1800200"/>
          </a:xfrm>
          <a:prstGeom prst="rect">
            <a:avLst/>
          </a:prstGeom>
          <a:noFill/>
          <a:ln>
            <a:solidFill>
              <a:srgbClr val="FF0000"/>
            </a:solidFill>
          </a:ln>
        </p:spPr>
      </p:pic>
    </p:spTree>
    <p:extLst>
      <p:ext uri="{BB962C8B-B14F-4D97-AF65-F5344CB8AC3E}">
        <p14:creationId xmlns:p14="http://schemas.microsoft.com/office/powerpoint/2010/main" val="79225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3">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4">
              <a:alphaModFix/>
            </a:blip>
            <a:srcRect/>
            <a:stretch/>
          </p:blipFill>
          <p:spPr>
            <a:xfrm>
              <a:off x="3171768" y="2685176"/>
              <a:ext cx="711015" cy="1803150"/>
            </a:xfrm>
            <a:prstGeom prst="rect">
              <a:avLst/>
            </a:prstGeom>
            <a:noFill/>
            <a:ln>
              <a:noFill/>
            </a:ln>
          </p:spPr>
        </p:pic>
        <p:grpSp>
          <p:nvGrpSpPr>
            <p:cNvPr id="250" name="Google Shape;250;p24"/>
            <p:cNvGrpSpPr/>
            <p:nvPr/>
          </p:nvGrpSpPr>
          <p:grpSpPr>
            <a:xfrm>
              <a:off x="3867150" y="2310575"/>
              <a:ext cx="2930986" cy="1534161"/>
              <a:chOff x="3105150" y="2310575"/>
              <a:chExt cx="2930986" cy="1534161"/>
            </a:xfrm>
          </p:grpSpPr>
          <p:pic>
            <p:nvPicPr>
              <p:cNvPr id="251" name="Google Shape;251;p24"/>
              <p:cNvPicPr preferRelativeResize="0"/>
              <p:nvPr/>
            </p:nvPicPr>
            <p:blipFill rotWithShape="1">
              <a:blip r:embed="rId5">
                <a:alphaModFix/>
              </a:blip>
              <a:srcRect/>
              <a:stretch/>
            </p:blipFill>
            <p:spPr>
              <a:xfrm>
                <a:off x="3105150" y="2587564"/>
                <a:ext cx="2930986" cy="1257172"/>
              </a:xfrm>
              <a:prstGeom prst="rect">
                <a:avLst/>
              </a:prstGeom>
              <a:noFill/>
              <a:ln>
                <a:noFill/>
              </a:ln>
            </p:spPr>
          </p:pic>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6">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7">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331198" y="2632525"/>
              <a:ext cx="1087536"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pic>
        <p:nvPicPr>
          <p:cNvPr id="242" name="Google Shape;242;p24"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Tree>
    <p:extLst>
      <p:ext uri="{BB962C8B-B14F-4D97-AF65-F5344CB8AC3E}">
        <p14:creationId xmlns:p14="http://schemas.microsoft.com/office/powerpoint/2010/main" val="359043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49" name="Google Shape;249;p24"/>
            <p:cNvGrpSpPr/>
            <p:nvPr/>
          </p:nvGrpSpPr>
          <p:grpSpPr>
            <a:xfrm>
              <a:off x="3514060" y="2310575"/>
              <a:ext cx="3284076" cy="2251592"/>
              <a:chOff x="2752060" y="2310575"/>
              <a:chExt cx="3284076" cy="2251592"/>
            </a:xfrm>
          </p:grpSpPr>
          <p:grpSp>
            <p:nvGrpSpPr>
              <p:cNvPr id="250" name="Google Shape;250;p24"/>
              <p:cNvGrpSpPr/>
              <p:nvPr/>
            </p:nvGrpSpPr>
            <p:grpSpPr>
              <a:xfrm>
                <a:off x="2752060" y="2310575"/>
                <a:ext cx="3284076" cy="1534161"/>
                <a:chOff x="2752060" y="2310575"/>
                <a:chExt cx="3284076" cy="1534161"/>
              </a:xfrm>
            </p:grpSpPr>
            <p:pic>
              <p:nvPicPr>
                <p:cNvPr id="251" name="Google Shape;251;p24"/>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52" name="Google Shape;252;p24"/>
                <p:cNvSpPr txBox="1"/>
                <p:nvPr/>
              </p:nvSpPr>
              <p:spPr>
                <a:xfrm>
                  <a:off x="2752060" y="2405326"/>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254" name="Google Shape;254;p24"/>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195175" y="2685175"/>
              <a:ext cx="664498"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
        <p:nvSpPr>
          <p:cNvPr id="3" name="Left Arrow 2">
            <a:extLst>
              <a:ext uri="{FF2B5EF4-FFF2-40B4-BE49-F238E27FC236}">
                <a16:creationId xmlns:a16="http://schemas.microsoft.com/office/drawing/2014/main" id="{564D0497-1903-EF4E-BCD5-A31E159E6D6E}"/>
              </a:ext>
            </a:extLst>
          </p:cNvPr>
          <p:cNvSpPr/>
          <p:nvPr/>
        </p:nvSpPr>
        <p:spPr>
          <a:xfrm rot="20173988">
            <a:off x="4211522" y="1524853"/>
            <a:ext cx="2166129" cy="405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FB06A6-46C8-6248-BC2E-71928491D634}"/>
              </a:ext>
            </a:extLst>
          </p:cNvPr>
          <p:cNvSpPr txBox="1"/>
          <p:nvPr/>
        </p:nvSpPr>
        <p:spPr>
          <a:xfrm>
            <a:off x="1592266" y="2322336"/>
            <a:ext cx="2817633" cy="2308324"/>
          </a:xfrm>
          <a:prstGeom prst="rect">
            <a:avLst/>
          </a:prstGeom>
          <a:noFill/>
          <a:ln>
            <a:solidFill>
              <a:srgbClr val="FF0000"/>
            </a:solidFill>
          </a:ln>
        </p:spPr>
        <p:txBody>
          <a:bodyPr wrap="square" rtlCol="0">
            <a:spAutoFit/>
          </a:bodyPr>
          <a:lstStyle/>
          <a:p>
            <a:r>
              <a:rPr lang="en-US" dirty="0"/>
              <a:t>Build a data structure (hash)</a:t>
            </a:r>
          </a:p>
          <a:p>
            <a:r>
              <a:rPr lang="en-US" dirty="0"/>
              <a:t>allows rapid lookup by </a:t>
            </a:r>
            <a:r>
              <a:rPr lang="en-US" dirty="0" err="1"/>
              <a:t>kmer</a:t>
            </a:r>
            <a:r>
              <a:rPr lang="en-US" dirty="0"/>
              <a:t> sequence.</a:t>
            </a:r>
          </a:p>
          <a:p>
            <a:endParaRPr lang="en-US" dirty="0"/>
          </a:p>
          <a:p>
            <a:r>
              <a:rPr lang="en-US" dirty="0"/>
              <a:t>Each </a:t>
            </a:r>
            <a:r>
              <a:rPr lang="en-US" dirty="0" err="1"/>
              <a:t>kmer</a:t>
            </a:r>
            <a:r>
              <a:rPr lang="en-US" dirty="0"/>
              <a:t> entry in the hash stores the genome location(s) the </a:t>
            </a:r>
            <a:r>
              <a:rPr lang="en-US" dirty="0" err="1"/>
              <a:t>kmer</a:t>
            </a:r>
            <a:r>
              <a:rPr lang="en-US" dirty="0"/>
              <a:t> came from.</a:t>
            </a:r>
          </a:p>
        </p:txBody>
      </p:sp>
    </p:spTree>
    <p:extLst>
      <p:ext uri="{BB962C8B-B14F-4D97-AF65-F5344CB8AC3E}">
        <p14:creationId xmlns:p14="http://schemas.microsoft.com/office/powerpoint/2010/main" val="93371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67" name="Google Shape;267;p25"/>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68" name="Google Shape;268;p25"/>
          <p:cNvGrpSpPr/>
          <p:nvPr/>
        </p:nvGrpSpPr>
        <p:grpSpPr>
          <a:xfrm>
            <a:off x="2141115" y="1052736"/>
            <a:ext cx="8347375" cy="5358125"/>
            <a:chOff x="1906761" y="1920100"/>
            <a:chExt cx="5163638" cy="3314505"/>
          </a:xfrm>
        </p:grpSpPr>
        <p:grpSp>
          <p:nvGrpSpPr>
            <p:cNvPr id="269" name="Google Shape;269;p25"/>
            <p:cNvGrpSpPr/>
            <p:nvPr/>
          </p:nvGrpSpPr>
          <p:grpSpPr>
            <a:xfrm>
              <a:off x="1947870" y="1920100"/>
              <a:ext cx="1428600" cy="2738682"/>
              <a:chOff x="1185870" y="1920100"/>
              <a:chExt cx="1428600" cy="2738682"/>
            </a:xfrm>
          </p:grpSpPr>
          <p:pic>
            <p:nvPicPr>
              <p:cNvPr id="270" name="Google Shape;270;p25"/>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71" name="Google Shape;271;p25"/>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72" name="Google Shape;272;p25"/>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73" name="Google Shape;273;p25"/>
            <p:cNvGrpSpPr/>
            <p:nvPr/>
          </p:nvGrpSpPr>
          <p:grpSpPr>
            <a:xfrm>
              <a:off x="1906761" y="2310565"/>
              <a:ext cx="4891375" cy="2251602"/>
              <a:chOff x="1144761" y="2310565"/>
              <a:chExt cx="4891375" cy="2251602"/>
            </a:xfrm>
          </p:grpSpPr>
          <p:grpSp>
            <p:nvGrpSpPr>
              <p:cNvPr id="274" name="Google Shape;274;p25"/>
              <p:cNvGrpSpPr/>
              <p:nvPr/>
            </p:nvGrpSpPr>
            <p:grpSpPr>
              <a:xfrm>
                <a:off x="1144761" y="2310565"/>
                <a:ext cx="4891375" cy="1534171"/>
                <a:chOff x="1144761" y="2310565"/>
                <a:chExt cx="4891375" cy="1534171"/>
              </a:xfrm>
            </p:grpSpPr>
            <p:pic>
              <p:nvPicPr>
                <p:cNvPr id="275" name="Google Shape;275;p25"/>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76" name="Google Shape;276;p25"/>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77" name="Google Shape;277;p25"/>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sp>
              <p:nvSpPr>
                <p:cNvPr id="20" name="Google Shape;276;p25">
                  <a:extLst>
                    <a:ext uri="{FF2B5EF4-FFF2-40B4-BE49-F238E27FC236}">
                      <a16:creationId xmlns:a16="http://schemas.microsoft.com/office/drawing/2014/main" id="{C994455F-8A66-7241-BC01-75596D0CA6AF}"/>
                    </a:ext>
                  </a:extLst>
                </p:cNvPr>
                <p:cNvSpPr txBox="1"/>
                <p:nvPr/>
              </p:nvSpPr>
              <p:spPr>
                <a:xfrm>
                  <a:off x="2352209" y="3029751"/>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21" name="Google Shape;276;p25">
                  <a:extLst>
                    <a:ext uri="{FF2B5EF4-FFF2-40B4-BE49-F238E27FC236}">
                      <a16:creationId xmlns:a16="http://schemas.microsoft.com/office/drawing/2014/main" id="{665EDC69-EB67-8040-AF1B-18F9C4E4C1E4}"/>
                    </a:ext>
                  </a:extLst>
                </p:cNvPr>
                <p:cNvSpPr txBox="1"/>
                <p:nvPr/>
              </p:nvSpPr>
              <p:spPr>
                <a:xfrm>
                  <a:off x="1144761" y="2547715"/>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grpSp>
          <p:pic>
            <p:nvPicPr>
              <p:cNvPr id="278" name="Google Shape;278;p25"/>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79" name="Google Shape;279;p25"/>
            <p:cNvGrpSpPr/>
            <p:nvPr/>
          </p:nvGrpSpPr>
          <p:grpSpPr>
            <a:xfrm>
              <a:off x="3076280" y="3812876"/>
              <a:ext cx="3857219" cy="1421729"/>
              <a:chOff x="2314280" y="3812876"/>
              <a:chExt cx="3857219" cy="1421729"/>
            </a:xfrm>
          </p:grpSpPr>
          <p:pic>
            <p:nvPicPr>
              <p:cNvPr id="280" name="Google Shape;280;p25"/>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81" name="Google Shape;281;p25"/>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82" name="Google Shape;282;p25"/>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83" name="Google Shape;283;p25"/>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cxnSp>
        <p:nvCxnSpPr>
          <p:cNvPr id="3" name="Straight Arrow Connector 2">
            <a:extLst>
              <a:ext uri="{FF2B5EF4-FFF2-40B4-BE49-F238E27FC236}">
                <a16:creationId xmlns:a16="http://schemas.microsoft.com/office/drawing/2014/main" id="{12E6B93E-D914-DD40-A67B-3BC89727C705}"/>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258;p24">
            <a:extLst>
              <a:ext uri="{FF2B5EF4-FFF2-40B4-BE49-F238E27FC236}">
                <a16:creationId xmlns:a16="http://schemas.microsoft.com/office/drawing/2014/main" id="{395412EB-BE1B-CB47-8E8E-2BE02532EEF9}"/>
              </a:ext>
            </a:extLst>
          </p:cNvPr>
          <p:cNvSpPr/>
          <p:nvPr/>
        </p:nvSpPr>
        <p:spPr>
          <a:xfrm>
            <a:off x="4682166" y="1276549"/>
            <a:ext cx="5366192" cy="4198738"/>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935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7901587" cy="4461598"/>
            <a:chOff x="1947870" y="1920100"/>
            <a:chExt cx="4850266" cy="2738682"/>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9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8122107" cy="5399673"/>
            <a:chOff x="1947870" y="1920100"/>
            <a:chExt cx="4985629" cy="3314505"/>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301" name="Google Shape;301;p26"/>
            <p:cNvGrpSpPr/>
            <p:nvPr/>
          </p:nvGrpSpPr>
          <p:grpSpPr>
            <a:xfrm>
              <a:off x="3076280" y="3812876"/>
              <a:ext cx="3857219" cy="1421729"/>
              <a:chOff x="2314280" y="3812876"/>
              <a:chExt cx="3857219" cy="1421729"/>
            </a:xfrm>
          </p:grpSpPr>
          <p:pic>
            <p:nvPicPr>
              <p:cNvPr id="302" name="Google Shape;302;p26"/>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303" name="Google Shape;303;p26"/>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282CC2-5F2E-EF49-8E6B-919F07B3B0D8}"/>
              </a:ext>
            </a:extLst>
          </p:cNvPr>
          <p:cNvCxnSpPr>
            <a:cxnSpLocks/>
          </p:cNvCxnSpPr>
          <p:nvPr/>
        </p:nvCxnSpPr>
        <p:spPr>
          <a:xfrm flipH="1">
            <a:off x="7520317" y="3105874"/>
            <a:ext cx="636838" cy="1804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64DF7-FCDE-0242-93A2-78BF5B495692}"/>
              </a:ext>
            </a:extLst>
          </p:cNvPr>
          <p:cNvCxnSpPr>
            <a:cxnSpLocks/>
          </p:cNvCxnSpPr>
          <p:nvPr/>
        </p:nvCxnSpPr>
        <p:spPr>
          <a:xfrm>
            <a:off x="3138896" y="2383401"/>
            <a:ext cx="2953440" cy="313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Scan the reference genome:</a:t>
            </a:r>
          </a:p>
          <a:p>
            <a:pPr>
              <a:spcBef>
                <a:spcPts val="340"/>
              </a:spcBef>
              <a:buClr>
                <a:schemeClr val="dk1"/>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a:spcBef>
                <a:spcPts val="340"/>
              </a:spcBef>
              <a:buClr>
                <a:schemeClr val="dk1"/>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Next: For each sequence read:</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Split the read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a:t>
            </a:r>
            <a:r>
              <a:rPr lang="en-GB" sz="1400" b="1" dirty="0">
                <a:solidFill>
                  <a:schemeClr val="dk1"/>
                </a:solidFill>
                <a:latin typeface="Arial"/>
                <a:ea typeface="Arial"/>
                <a:cs typeface="Arial"/>
                <a:sym typeface="Arial"/>
              </a:rPr>
              <a:t>seed phase</a:t>
            </a:r>
            <a:r>
              <a:rPr lang="en-GB" sz="1400" dirty="0">
                <a:solidFill>
                  <a:schemeClr val="dk1"/>
                </a:solidFill>
                <a:latin typeface="Arial"/>
                <a:ea typeface="Arial"/>
                <a:cs typeface="Arial"/>
                <a:sym typeface="Arial"/>
              </a:rPr>
              <a:t>)</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rgbClr val="004869"/>
              </a:buClr>
              <a:buSzPts val="350"/>
            </a:pPr>
            <a:r>
              <a:rPr lang="en-GB" sz="1400" b="1" dirty="0">
                <a:solidFill>
                  <a:srgbClr val="FF0000"/>
                </a:solidFill>
                <a:latin typeface="Arial"/>
                <a:ea typeface="Arial"/>
                <a:cs typeface="Arial"/>
                <a:sym typeface="Arial"/>
              </a:rPr>
              <a:t>Hash of the reads</a:t>
            </a:r>
            <a:r>
              <a:rPr lang="en-GB" sz="1400" dirty="0">
                <a:solidFill>
                  <a:srgbClr val="FF0000"/>
                </a:solidFill>
                <a:latin typeface="Arial"/>
                <a:ea typeface="Arial"/>
                <a:cs typeface="Arial"/>
                <a:sym typeface="Arial"/>
              </a:rPr>
              <a:t>:</a:t>
            </a:r>
            <a:r>
              <a:rPr lang="en-GB" sz="1400" dirty="0">
                <a:solidFill>
                  <a:schemeClr val="dk1"/>
                </a:solidFill>
                <a:latin typeface="Arial"/>
                <a:ea typeface="Arial"/>
                <a:cs typeface="Arial"/>
                <a:sym typeface="Arial"/>
              </a:rPr>
              <a:t> MAQ, ELAND, ZOOM and </a:t>
            </a:r>
            <a:r>
              <a:rPr lang="en-GB" sz="1400" dirty="0" err="1">
                <a:solidFill>
                  <a:schemeClr val="dk1"/>
                </a:solidFill>
                <a:latin typeface="Arial"/>
                <a:ea typeface="Arial"/>
                <a:cs typeface="Arial"/>
                <a:sym typeface="Arial"/>
              </a:rPr>
              <a:t>SHRiMP</a:t>
            </a:r>
            <a:endParaRPr lang="en-GB" sz="1400" dirty="0">
              <a:solidFill>
                <a:schemeClr val="dk1"/>
              </a:solidFill>
              <a:latin typeface="Arial"/>
              <a:ea typeface="Arial"/>
              <a:cs typeface="Arial"/>
              <a:sym typeface="Arial"/>
            </a:endParaRPr>
          </a:p>
          <a:p>
            <a:pPr marL="457200" indent="-317500">
              <a:spcBef>
                <a:spcPts val="340"/>
              </a:spcBef>
              <a:buClr>
                <a:srgbClr val="004869"/>
              </a:buClr>
              <a:buSzPts val="350"/>
            </a:pPr>
            <a:r>
              <a:rPr lang="en-GB" sz="1400" dirty="0">
                <a:solidFill>
                  <a:schemeClr val="dk1"/>
                </a:solidFill>
                <a:latin typeface="Arial"/>
                <a:ea typeface="Arial"/>
                <a:cs typeface="Arial"/>
                <a:sym typeface="Arial"/>
              </a:rPr>
              <a:t>Smaller but more variable memory requirements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rgbClr val="004869"/>
              </a:buClr>
              <a:buSzPts val="350"/>
            </a:pPr>
            <a:r>
              <a:rPr lang="en-GB" sz="1400" b="1" dirty="0">
                <a:solidFill>
                  <a:srgbClr val="FF0000"/>
                </a:solidFill>
                <a:latin typeface="Arial"/>
                <a:ea typeface="Arial"/>
                <a:cs typeface="Arial"/>
                <a:sym typeface="Arial"/>
              </a:rPr>
              <a:t>Hash the reference</a:t>
            </a:r>
            <a:r>
              <a:rPr lang="en-GB" sz="1400" dirty="0">
                <a:solidFill>
                  <a:srgbClr val="FF0000"/>
                </a:solidFill>
                <a:latin typeface="Arial"/>
                <a:ea typeface="Arial"/>
                <a:cs typeface="Arial"/>
                <a:sym typeface="Arial"/>
              </a:rPr>
              <a:t>:</a:t>
            </a:r>
            <a:r>
              <a:rPr lang="en-GB" sz="1400" dirty="0">
                <a:solidFill>
                  <a:schemeClr val="dk1"/>
                </a:solidFill>
                <a:latin typeface="Arial"/>
                <a:ea typeface="Arial"/>
                <a:cs typeface="Arial"/>
                <a:sym typeface="Arial"/>
              </a:rPr>
              <a:t> SOAP, BFAST and MOSAIK</a:t>
            </a:r>
            <a:endParaRPr lang="en-GB" sz="1400" dirty="0">
              <a:solidFill>
                <a:srgbClr val="000000"/>
              </a:solidFill>
              <a:latin typeface="Arial"/>
              <a:ea typeface="Arial"/>
              <a:cs typeface="Arial"/>
              <a:sym typeface="Arial"/>
            </a:endParaRPr>
          </a:p>
          <a:p>
            <a:pPr marL="457200" indent="-317500">
              <a:spcBef>
                <a:spcPts val="340"/>
              </a:spcBef>
              <a:buClr>
                <a:srgbClr val="004869"/>
              </a:buClr>
              <a:buSzPts val="350"/>
            </a:pPr>
            <a:r>
              <a:rPr lang="en-GB" sz="1400" dirty="0">
                <a:solidFill>
                  <a:schemeClr val="dk1"/>
                </a:solidFill>
                <a:latin typeface="Arial"/>
                <a:ea typeface="Arial"/>
                <a:cs typeface="Arial"/>
                <a:sym typeface="Arial"/>
              </a:rPr>
              <a:t>Advantage: constant memory cost</a:t>
            </a:r>
            <a:r>
              <a:rPr lang="en-GB" sz="1400" dirty="0">
                <a:solidFill>
                  <a:srgbClr val="000000"/>
                </a:solidFill>
                <a:latin typeface="Arial"/>
                <a:ea typeface="Arial"/>
                <a:cs typeface="Arial"/>
                <a:sym typeface="Arial"/>
              </a:rPr>
              <a:t>	</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78985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197" name="Google Shape;197;p19"/>
          <p:cNvGrpSpPr/>
          <p:nvPr/>
        </p:nvGrpSpPr>
        <p:grpSpPr>
          <a:xfrm>
            <a:off x="2279576" y="1353542"/>
            <a:ext cx="7632848" cy="1333892"/>
            <a:chOff x="755576" y="1353542"/>
            <a:chExt cx="7632848" cy="1333892"/>
          </a:xfrm>
        </p:grpSpPr>
        <p:sp>
          <p:nvSpPr>
            <p:cNvPr id="198" name="Google Shape;198;p19"/>
            <p:cNvSpPr txBox="1"/>
            <p:nvPr/>
          </p:nvSpPr>
          <p:spPr>
            <a:xfrm>
              <a:off x="755576" y="1353542"/>
              <a:ext cx="7632848" cy="92333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GB" i="1" dirty="0">
                  <a:solidFill>
                    <a:srgbClr val="000000"/>
                  </a:solidFill>
                  <a:latin typeface="Calibri"/>
                  <a:ea typeface="Calibri"/>
                  <a:cs typeface="Calibri"/>
                  <a:sym typeface="Calibri"/>
                </a:rPr>
                <a:t>The most important first step in understanding next-generation sequencing data is the initial alignment or assembly that determines whether an experiment has succeeded and provides a first glimpse into the results.</a:t>
              </a:r>
              <a:endParaRPr i="1" dirty="0">
                <a:solidFill>
                  <a:srgbClr val="000000"/>
                </a:solidFill>
                <a:latin typeface="Calibri"/>
                <a:ea typeface="Calibri"/>
                <a:cs typeface="Calibri"/>
                <a:sym typeface="Calibri"/>
              </a:endParaRPr>
            </a:p>
          </p:txBody>
        </p:sp>
        <p:sp>
          <p:nvSpPr>
            <p:cNvPr id="199" name="Google Shape;199;p19"/>
            <p:cNvSpPr txBox="1"/>
            <p:nvPr/>
          </p:nvSpPr>
          <p:spPr>
            <a:xfrm>
              <a:off x="4932040" y="2348880"/>
              <a:ext cx="3456384" cy="338554"/>
            </a:xfrm>
            <a:prstGeom prst="rect">
              <a:avLst/>
            </a:prstGeom>
            <a:noFill/>
            <a:ln>
              <a:noFill/>
            </a:ln>
          </p:spPr>
          <p:txBody>
            <a:bodyPr spcFirstLastPara="1" wrap="square" lIns="91425" tIns="45700" rIns="91425" bIns="45700" anchor="t" anchorCtr="0">
              <a:noAutofit/>
            </a:bodyPr>
            <a:lstStyle/>
            <a:p>
              <a:pPr algn="r">
                <a:buClr>
                  <a:srgbClr val="000000"/>
                </a:buClr>
                <a:buSzPts val="1600"/>
              </a:pPr>
              <a:r>
                <a:rPr lang="en-GB" sz="1600">
                  <a:solidFill>
                    <a:srgbClr val="000000"/>
                  </a:solidFill>
                  <a:latin typeface="Calibri"/>
                  <a:ea typeface="Calibri"/>
                  <a:cs typeface="Calibri"/>
                  <a:sym typeface="Calibri"/>
                </a:rPr>
                <a:t>Flicek &amp; Birney, 2009. </a:t>
              </a:r>
              <a:r>
                <a:rPr lang="en-GB" sz="1600" i="1">
                  <a:solidFill>
                    <a:srgbClr val="000000"/>
                  </a:solidFill>
                  <a:latin typeface="Calibri"/>
                  <a:ea typeface="Calibri"/>
                  <a:cs typeface="Calibri"/>
                  <a:sym typeface="Calibri"/>
                </a:rPr>
                <a:t>Nature Methods</a:t>
              </a:r>
              <a:endParaRPr sz="1600" i="1">
                <a:solidFill>
                  <a:srgbClr val="000000"/>
                </a:solidFill>
                <a:latin typeface="Calibri"/>
                <a:ea typeface="Calibri"/>
                <a:cs typeface="Calibri"/>
                <a:sym typeface="Calibri"/>
              </a:endParaRPr>
            </a:p>
          </p:txBody>
        </p:sp>
      </p:grpSp>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latin typeface="Calibri"/>
                <a:ea typeface="Calibri"/>
                <a:cs typeface="Calibri"/>
                <a:sym typeface="Calibri"/>
              </a:rPr>
              <a:t>Process of determining the most likely source of </a:t>
            </a:r>
            <a:r>
              <a:rPr lang="en-GB" i="1" dirty="0">
                <a:solidFill>
                  <a:srgbClr val="000000"/>
                </a:solidFill>
                <a:ea typeface="Calibri"/>
                <a:cs typeface="Calibri"/>
                <a:sym typeface="Calibri"/>
              </a:rPr>
              <a:t>the observed DNA sequencing read within </a:t>
            </a:r>
            <a:r>
              <a:rPr lang="en-GB" i="1" dirty="0">
                <a:solidFill>
                  <a:srgbClr val="000000"/>
                </a:solidFill>
                <a:latin typeface="Calibri"/>
                <a:ea typeface="Calibri"/>
                <a:cs typeface="Calibri"/>
                <a:sym typeface="Calibri"/>
              </a:rPr>
              <a:t>the reference genome sequence.</a:t>
            </a: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a:p>
            <a:pPr>
              <a:lnSpc>
                <a:spcPct val="120000"/>
              </a:lnSpc>
              <a:buClr>
                <a:srgbClr val="000000"/>
              </a:buClr>
              <a:buSzPts val="1800"/>
            </a:pPr>
            <a:r>
              <a:rPr lang="en-GB" dirty="0">
                <a:solidFill>
                  <a:srgbClr val="000000"/>
                </a:solidFill>
                <a:latin typeface="Calibri"/>
                <a:ea typeface="Calibri"/>
                <a:cs typeface="Calibri"/>
                <a:sym typeface="Calibri"/>
              </a:rPr>
              <a:t>Principles and approaches to sequence alignment have not changed much since 80’s</a:t>
            </a: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996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1435CC-62CC-1E4E-A1A2-6F23597771F9}"/>
              </a:ext>
            </a:extLst>
          </p:cNvPr>
          <p:cNvSpPr txBox="1"/>
          <p:nvPr/>
        </p:nvSpPr>
        <p:spPr>
          <a:xfrm>
            <a:off x="4190037" y="4169082"/>
            <a:ext cx="2442258" cy="1754326"/>
          </a:xfrm>
          <a:prstGeom prst="rect">
            <a:avLst/>
          </a:prstGeom>
          <a:noFill/>
          <a:ln>
            <a:solidFill>
              <a:srgbClr val="FF0000"/>
            </a:solidFill>
          </a:ln>
        </p:spPr>
        <p:txBody>
          <a:bodyPr wrap="square" rtlCol="0">
            <a:spAutoFit/>
          </a:bodyPr>
          <a:lstStyle/>
          <a:p>
            <a:r>
              <a:rPr lang="en-US" sz="3600" dirty="0"/>
              <a:t>Suffix </a:t>
            </a:r>
            <a:r>
              <a:rPr lang="en-US" sz="3600" dirty="0" err="1"/>
              <a:t>trie</a:t>
            </a:r>
            <a:endParaRPr lang="en-US" sz="3600" dirty="0"/>
          </a:p>
          <a:p>
            <a:r>
              <a:rPr lang="en-US" sz="3600" dirty="0"/>
              <a:t>…Suffix tree</a:t>
            </a:r>
          </a:p>
          <a:p>
            <a:r>
              <a:rPr lang="en-US" sz="3600" dirty="0"/>
              <a:t>…FM index</a:t>
            </a:r>
          </a:p>
        </p:txBody>
      </p: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cxnSp>
        <p:nvCxnSpPr>
          <p:cNvPr id="32" name="Straight Arrow Connector 31">
            <a:extLst>
              <a:ext uri="{FF2B5EF4-FFF2-40B4-BE49-F238E27FC236}">
                <a16:creationId xmlns:a16="http://schemas.microsoft.com/office/drawing/2014/main" id="{604CDAAD-C4D8-ED49-BA5D-9C8868F0CCD3}"/>
              </a:ext>
            </a:extLst>
          </p:cNvPr>
          <p:cNvCxnSpPr>
            <a:cxnSpLocks/>
          </p:cNvCxnSpPr>
          <p:nvPr/>
        </p:nvCxnSpPr>
        <p:spPr>
          <a:xfrm flipH="1">
            <a:off x="6682891" y="2766349"/>
            <a:ext cx="1628505" cy="17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0DF4CC-B735-7041-BD15-D2F1A1F7E3DA}"/>
              </a:ext>
            </a:extLst>
          </p:cNvPr>
          <p:cNvCxnSpPr>
            <a:cxnSpLocks/>
          </p:cNvCxnSpPr>
          <p:nvPr/>
        </p:nvCxnSpPr>
        <p:spPr>
          <a:xfrm>
            <a:off x="2777925" y="4169082"/>
            <a:ext cx="1400512" cy="9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9631BC-D2B0-4F44-BBA1-749F054DB15E}"/>
              </a:ext>
            </a:extLst>
          </p:cNvPr>
          <p:cNvSpPr txBox="1"/>
          <p:nvPr/>
        </p:nvSpPr>
        <p:spPr>
          <a:xfrm rot="1886165">
            <a:off x="2634424" y="4610741"/>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140538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Suffix/Prefix tree based aligners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dirty="0">
                <a:solidFill>
                  <a:srgbClr val="000000"/>
                </a:solidFill>
                <a:latin typeface="Calibri"/>
                <a:ea typeface="Calibri"/>
                <a:cs typeface="Calibri"/>
                <a:sym typeface="Calibri"/>
              </a:rPr>
              <a:t>For fast string matching: A suffix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or simply a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is a data structure that stores all the suffixes of a string, enabling fast string matching.</a:t>
            </a:r>
            <a:endParaRPr sz="1400" dirty="0">
              <a:solidFill>
                <a:srgbClr val="000000"/>
              </a:solidFill>
              <a:latin typeface="Arial"/>
              <a:ea typeface="Arial"/>
              <a:cs typeface="Arial"/>
              <a:sym typeface="Arial"/>
            </a:endParaRPr>
          </a:p>
          <a:p>
            <a:pPr>
              <a:spcBef>
                <a:spcPts val="400"/>
              </a:spcBef>
              <a:buClr>
                <a:schemeClr val="dk1"/>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r>
              <a:rPr lang="en-GB" sz="2000" dirty="0">
                <a:solidFill>
                  <a:srgbClr val="000000"/>
                </a:solidFill>
                <a:latin typeface="Calibri"/>
                <a:ea typeface="Calibri"/>
                <a:cs typeface="Calibri"/>
                <a:sym typeface="Calibri"/>
              </a:rPr>
              <a:t>Build a suffix-</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for the genome: </a:t>
            </a:r>
          </a:p>
          <a:p>
            <a:pPr>
              <a:spcBef>
                <a:spcPts val="400"/>
              </a:spcBef>
              <a:buClr>
                <a:srgbClr val="004869"/>
              </a:buClr>
              <a:buSzPts val="500"/>
            </a:pPr>
            <a:r>
              <a:rPr lang="en-GB" sz="2000" dirty="0">
                <a:solidFill>
                  <a:srgbClr val="000000"/>
                </a:solidFill>
                <a:latin typeface="Calibri"/>
                <a:ea typeface="Calibri"/>
                <a:cs typeface="Calibri"/>
                <a:sym typeface="Calibri"/>
              </a:rPr>
              <a:t>- a different structure to bring the genome to the query</a:t>
            </a:r>
          </a:p>
          <a:p>
            <a:pPr>
              <a:spcBef>
                <a:spcPts val="400"/>
              </a:spcBef>
              <a:buClr>
                <a:srgbClr val="004869"/>
              </a:buClr>
              <a:buSzPts val="500"/>
            </a:pPr>
            <a:r>
              <a:rPr lang="en-GB" sz="2000" dirty="0">
                <a:solidFill>
                  <a:srgbClr val="000000"/>
                </a:solidFill>
                <a:latin typeface="Calibri"/>
                <a:ea typeface="Calibri"/>
                <a:cs typeface="Calibri"/>
                <a:sym typeface="Calibri"/>
              </a:rPr>
              <a:t>- But the memory requirements are huge</a:t>
            </a:r>
          </a:p>
          <a:p>
            <a:pPr>
              <a:spcBef>
                <a:spcPts val="400"/>
              </a:spcBef>
              <a:buClr>
                <a:srgbClr val="004869"/>
              </a:buClr>
              <a:buSzPts val="500"/>
            </a:pPr>
            <a:r>
              <a:rPr lang="en-GB" sz="2000" dirty="0">
                <a:solidFill>
                  <a:srgbClr val="000000"/>
                </a:solidFill>
                <a:latin typeface="Calibri"/>
                <a:ea typeface="Calibri"/>
                <a:cs typeface="Calibri"/>
                <a:sym typeface="Calibri"/>
              </a:rPr>
              <a:t>More terms: BW transform, FM-index …</a:t>
            </a:r>
          </a:p>
          <a:p>
            <a:pPr>
              <a:spcBef>
                <a:spcPts val="400"/>
              </a:spcBef>
              <a:buClr>
                <a:srgbClr val="004869"/>
              </a:buClr>
              <a:buSzPts val="500"/>
            </a:pPr>
            <a:r>
              <a:rPr lang="en-GB" sz="2000" dirty="0">
                <a:solidFill>
                  <a:srgbClr val="000000"/>
                </a:solidFill>
                <a:latin typeface="Calibri"/>
                <a:ea typeface="Calibri"/>
                <a:cs typeface="Calibri"/>
                <a:sym typeface="Calibri"/>
              </a:rPr>
              <a:t>- Methods of reducing memory &amp; time footprint</a:t>
            </a:r>
          </a:p>
          <a:p>
            <a:pPr>
              <a:spcBef>
                <a:spcPts val="400"/>
              </a:spcBef>
              <a:buClr>
                <a:srgbClr val="004869"/>
              </a:buClr>
              <a:buSzPts val="500"/>
            </a:pPr>
            <a:r>
              <a:rPr lang="en-GB" sz="2000" dirty="0">
                <a:solidFill>
                  <a:srgbClr val="000000"/>
                </a:solidFill>
                <a:latin typeface="Calibri"/>
                <a:ea typeface="Calibri"/>
                <a:cs typeface="Calibri"/>
                <a:sym typeface="Calibri"/>
              </a:rPr>
              <a:t>Examples:</a:t>
            </a:r>
            <a:r>
              <a:rPr lang="en-GB" sz="1400" dirty="0">
                <a:solidFill>
                  <a:srgbClr val="000000"/>
                </a:solidFill>
                <a:latin typeface="Arial"/>
                <a:ea typeface="Calibri"/>
                <a:cs typeface="Arial"/>
                <a:sym typeface="Arial"/>
              </a:rPr>
              <a:t> </a:t>
            </a:r>
            <a:r>
              <a:rPr lang="en-GB" sz="2400" b="1" dirty="0">
                <a:solidFill>
                  <a:srgbClr val="FF0000"/>
                </a:solidFill>
                <a:latin typeface="Calibri"/>
                <a:ea typeface="Calibri"/>
                <a:cs typeface="Calibri"/>
                <a:sym typeface="Calibri"/>
              </a:rPr>
              <a:t>BWA</a:t>
            </a:r>
            <a:r>
              <a:rPr lang="en-GB" sz="2000" dirty="0">
                <a:solidFill>
                  <a:srgbClr val="000000"/>
                </a:solidFill>
                <a:latin typeface="Calibri"/>
                <a:ea typeface="Calibri"/>
                <a:cs typeface="Calibri"/>
                <a:sym typeface="Calibri"/>
              </a:rPr>
              <a:t>, bowtie2, </a:t>
            </a:r>
            <a:r>
              <a:rPr lang="en-GB" sz="2000" dirty="0" err="1">
                <a:solidFill>
                  <a:srgbClr val="000000"/>
                </a:solidFill>
                <a:latin typeface="Calibri"/>
                <a:ea typeface="Calibri"/>
                <a:cs typeface="Calibri"/>
                <a:sym typeface="Calibri"/>
              </a:rPr>
              <a:t>MUMMer</a:t>
            </a:r>
            <a:endParaRPr lang="en-GB" sz="2000" dirty="0">
              <a:solidFill>
                <a:srgbClr val="000000"/>
              </a:solidFill>
              <a:latin typeface="Calibri"/>
              <a:ea typeface="Calibri"/>
              <a:cs typeface="Calibri"/>
              <a:sym typeface="Calibri"/>
            </a:endParaRPr>
          </a:p>
        </p:txBody>
      </p:sp>
      <p:pic>
        <p:nvPicPr>
          <p:cNvPr id="311" name="Google Shape;311;p27"/>
          <p:cNvPicPr preferRelativeResize="0"/>
          <p:nvPr/>
        </p:nvPicPr>
        <p:blipFill rotWithShape="1">
          <a:blip r:embed="rId4">
            <a:alphaModFix/>
          </a:blip>
          <a:srcRect/>
          <a:stretch/>
        </p:blipFill>
        <p:spPr>
          <a:xfrm>
            <a:off x="7593401" y="2848219"/>
            <a:ext cx="4094605" cy="3218340"/>
          </a:xfrm>
          <a:prstGeom prst="rect">
            <a:avLst/>
          </a:prstGeom>
          <a:noFill/>
          <a:ln>
            <a:solidFill>
              <a:schemeClr val="tx1"/>
            </a:solidFill>
          </a:ln>
        </p:spPr>
      </p:pic>
      <p:sp>
        <p:nvSpPr>
          <p:cNvPr id="312" name="Google Shape;312;p27"/>
          <p:cNvSpPr txBox="1"/>
          <p:nvPr/>
        </p:nvSpPr>
        <p:spPr>
          <a:xfrm>
            <a:off x="8641352" y="6207038"/>
            <a:ext cx="1617299" cy="246299"/>
          </a:xfrm>
          <a:prstGeom prst="rect">
            <a:avLst/>
          </a:prstGeom>
          <a:noFill/>
          <a:ln>
            <a:noFill/>
          </a:ln>
        </p:spPr>
        <p:txBody>
          <a:bodyPr spcFirstLastPara="1" wrap="square" lIns="91425" tIns="45700" rIns="91425" bIns="45700" anchor="t" anchorCtr="0">
            <a:noAutofit/>
          </a:bodyPr>
          <a:lstStyle/>
          <a:p>
            <a:pPr>
              <a:buClr>
                <a:srgbClr val="004869"/>
              </a:buClr>
              <a:buSzPts val="250"/>
            </a:pPr>
            <a:r>
              <a:rPr lang="en-GB" sz="1000">
                <a:solidFill>
                  <a:schemeClr val="dk1"/>
                </a:solidFill>
                <a:latin typeface="Arial"/>
                <a:ea typeface="Arial"/>
                <a:cs typeface="Arial"/>
                <a:sym typeface="Arial"/>
              </a:rPr>
              <a:t>Delcher et al (1999) </a:t>
            </a:r>
            <a:r>
              <a:rPr lang="en-GB" sz="1000" i="1">
                <a:solidFill>
                  <a:schemeClr val="dk1"/>
                </a:solidFill>
                <a:latin typeface="Arial"/>
                <a:ea typeface="Arial"/>
                <a:cs typeface="Arial"/>
                <a:sym typeface="Arial"/>
              </a:rPr>
              <a:t>NAR</a:t>
            </a:r>
            <a:endParaRPr sz="1400">
              <a:solidFill>
                <a:srgbClr val="000000"/>
              </a:solidFill>
              <a:latin typeface="Arial"/>
              <a:ea typeface="Arial"/>
              <a:cs typeface="Arial"/>
              <a:sym typeface="Arial"/>
            </a:endParaRPr>
          </a:p>
        </p:txBody>
      </p:sp>
      <p:pic>
        <p:nvPicPr>
          <p:cNvPr id="313" name="Google Shape;313;p27" descr="Screen Shot 2016-10-23 at 20.02.45.png"/>
          <p:cNvPicPr preferRelativeResize="0"/>
          <p:nvPr/>
        </p:nvPicPr>
        <p:blipFill rotWithShape="1">
          <a:blip r:embed="rId5">
            <a:alphaModFix/>
          </a:blip>
          <a:srcRect/>
          <a:stretch/>
        </p:blipFill>
        <p:spPr>
          <a:xfrm>
            <a:off x="3829604" y="2536622"/>
            <a:ext cx="3048000" cy="1104651"/>
          </a:xfrm>
          <a:prstGeom prst="rect">
            <a:avLst/>
          </a:prstGeom>
          <a:noFill/>
          <a:ln>
            <a:noFill/>
          </a:ln>
        </p:spPr>
      </p:pic>
      <p:sp>
        <p:nvSpPr>
          <p:cNvPr id="314" name="Google Shape;314;p27"/>
          <p:cNvSpPr/>
          <p:nvPr/>
        </p:nvSpPr>
        <p:spPr>
          <a:xfrm>
            <a:off x="3829604" y="3281233"/>
            <a:ext cx="936104" cy="36004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A3928A9B-41A4-2740-BFE6-73EBB3D87497}"/>
              </a:ext>
            </a:extLst>
          </p:cNvPr>
          <p:cNvCxnSpPr>
            <a:cxnSpLocks/>
          </p:cNvCxnSpPr>
          <p:nvPr/>
        </p:nvCxnSpPr>
        <p:spPr>
          <a:xfrm flipH="1">
            <a:off x="8386916" y="2005781"/>
            <a:ext cx="1455175" cy="9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1E5A9-5BD9-8441-ABAE-7A4936E9379D}"/>
              </a:ext>
            </a:extLst>
          </p:cNvPr>
          <p:cNvSpPr txBox="1"/>
          <p:nvPr/>
        </p:nvSpPr>
        <p:spPr>
          <a:xfrm>
            <a:off x="9763964" y="1691213"/>
            <a:ext cx="989373" cy="369332"/>
          </a:xfrm>
          <a:prstGeom prst="rect">
            <a:avLst/>
          </a:prstGeom>
          <a:noFill/>
        </p:spPr>
        <p:txBody>
          <a:bodyPr wrap="none" rtlCol="0">
            <a:spAutoFit/>
          </a:bodyPr>
          <a:lstStyle/>
          <a:p>
            <a:r>
              <a:rPr lang="en-US" dirty="0"/>
              <a:t>Genome</a:t>
            </a:r>
          </a:p>
        </p:txBody>
      </p:sp>
      <p:sp>
        <p:nvSpPr>
          <p:cNvPr id="12" name="TextBox 11">
            <a:extLst>
              <a:ext uri="{FF2B5EF4-FFF2-40B4-BE49-F238E27FC236}">
                <a16:creationId xmlns:a16="http://schemas.microsoft.com/office/drawing/2014/main" id="{5601C0F6-22DF-2E4F-891E-E85DFBD5C3F8}"/>
              </a:ext>
            </a:extLst>
          </p:cNvPr>
          <p:cNvSpPr txBox="1"/>
          <p:nvPr/>
        </p:nvSpPr>
        <p:spPr>
          <a:xfrm>
            <a:off x="9842090" y="2227039"/>
            <a:ext cx="2258760" cy="646331"/>
          </a:xfrm>
          <a:prstGeom prst="rect">
            <a:avLst/>
          </a:prstGeom>
          <a:noFill/>
        </p:spPr>
        <p:txBody>
          <a:bodyPr wrap="none" rtlCol="0">
            <a:spAutoFit/>
          </a:bodyPr>
          <a:lstStyle/>
          <a:p>
            <a:r>
              <a:rPr lang="en-US" dirty="0" err="1"/>
              <a:t>Trie</a:t>
            </a:r>
            <a:r>
              <a:rPr lang="en-US" dirty="0"/>
              <a:t> based on genome</a:t>
            </a:r>
          </a:p>
          <a:p>
            <a:r>
              <a:rPr lang="en-US" dirty="0"/>
              <a:t>(slightly compacted)</a:t>
            </a:r>
          </a:p>
        </p:txBody>
      </p:sp>
      <p:cxnSp>
        <p:nvCxnSpPr>
          <p:cNvPr id="13" name="Straight Arrow Connector 12">
            <a:extLst>
              <a:ext uri="{FF2B5EF4-FFF2-40B4-BE49-F238E27FC236}">
                <a16:creationId xmlns:a16="http://schemas.microsoft.com/office/drawing/2014/main" id="{98A1B150-CCDD-414C-9F19-F46C33CFB309}"/>
              </a:ext>
            </a:extLst>
          </p:cNvPr>
          <p:cNvCxnSpPr>
            <a:cxnSpLocks/>
          </p:cNvCxnSpPr>
          <p:nvPr/>
        </p:nvCxnSpPr>
        <p:spPr>
          <a:xfrm flipH="1">
            <a:off x="10354240" y="2593568"/>
            <a:ext cx="355292" cy="68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Alignment Limitations</a:t>
            </a:r>
            <a:endParaRPr sz="2400" b="1"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122FFD61-2B45-1B4D-9FA7-95CDBC16DAAF}"/>
              </a:ext>
            </a:extLst>
          </p:cNvPr>
          <p:cNvSpPr txBox="1"/>
          <p:nvPr/>
        </p:nvSpPr>
        <p:spPr>
          <a:xfrm>
            <a:off x="1524001" y="1400175"/>
            <a:ext cx="9144000" cy="3973395"/>
          </a:xfrm>
          <a:prstGeom prst="rect">
            <a:avLst/>
          </a:prstGeom>
          <a:noFill/>
        </p:spPr>
        <p:txBody>
          <a:bodyPr wrap="square" rtlCol="0">
            <a:spAutoFit/>
          </a:bodyPr>
          <a:lstStyle/>
          <a:p>
            <a:pPr lvl="0">
              <a:lnSpc>
                <a:spcPct val="90000"/>
              </a:lnSpc>
            </a:pPr>
            <a:r>
              <a:rPr lang="en-GB" sz="1600" b="1" dirty="0"/>
              <a:t>Read Length and complexity of the genome</a:t>
            </a:r>
            <a:endParaRPr lang="en-GB" sz="1600" b="1" dirty="0">
              <a:solidFill>
                <a:schemeClr val="dk1"/>
              </a:solidFill>
            </a:endParaRPr>
          </a:p>
          <a:p>
            <a:pPr marL="457200" lvl="0" indent="-330200">
              <a:lnSpc>
                <a:spcPct val="90000"/>
              </a:lnSpc>
              <a:buSzPts val="1600"/>
              <a:buChar char="●"/>
            </a:pPr>
            <a:r>
              <a:rPr lang="en-GB" sz="1600" dirty="0"/>
              <a:t>Very short reads difficult to align confidently to the genome</a:t>
            </a:r>
            <a:endParaRPr lang="en-GB" sz="1600" dirty="0">
              <a:solidFill>
                <a:schemeClr val="dk1"/>
              </a:solidFill>
            </a:endParaRPr>
          </a:p>
          <a:p>
            <a:pPr marL="457200" lvl="0" indent="-330200">
              <a:lnSpc>
                <a:spcPct val="90000"/>
              </a:lnSpc>
              <a:buSzPts val="1600"/>
              <a:buChar char="●"/>
            </a:pPr>
            <a:r>
              <a:rPr lang="en-GB" sz="1600" dirty="0"/>
              <a:t>Low complexity genomes present difficulties</a:t>
            </a:r>
            <a:endParaRPr lang="en-GB" sz="1600" dirty="0">
              <a:solidFill>
                <a:schemeClr val="dk1"/>
              </a:solidFill>
            </a:endParaRPr>
          </a:p>
          <a:p>
            <a:pPr marL="914400" lvl="1" indent="-317500">
              <a:lnSpc>
                <a:spcPct val="90000"/>
              </a:lnSpc>
              <a:buSzPts val="1400"/>
              <a:buChar char="○"/>
            </a:pPr>
            <a:r>
              <a:rPr lang="en-GB" sz="1400" dirty="0"/>
              <a:t>Malaria is 80% AT - lots of low complexity AT stretches</a:t>
            </a:r>
            <a:endParaRPr lang="en-GB" sz="14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Alignment around indels</a:t>
            </a:r>
          </a:p>
          <a:p>
            <a:pPr marL="457200" lvl="0" indent="-330200">
              <a:lnSpc>
                <a:spcPct val="90000"/>
              </a:lnSpc>
              <a:spcBef>
                <a:spcPts val="360"/>
              </a:spcBef>
              <a:buSzPts val="1600"/>
              <a:buChar char="●"/>
            </a:pPr>
            <a:r>
              <a:rPr lang="en-GB" sz="1600" dirty="0"/>
              <a:t>Next-gen alignments tend to accumulate false SNPs near true indel positions due to misalignment</a:t>
            </a:r>
            <a:endParaRPr lang="en-GB" sz="1600" dirty="0">
              <a:solidFill>
                <a:schemeClr val="dk1"/>
              </a:solidFill>
            </a:endParaRPr>
          </a:p>
          <a:p>
            <a:pPr marL="457200" lvl="0" indent="-330200">
              <a:lnSpc>
                <a:spcPct val="90000"/>
              </a:lnSpc>
              <a:buSzPts val="1600"/>
              <a:buChar char="●"/>
            </a:pPr>
            <a:r>
              <a:rPr lang="en-GB" sz="1600" dirty="0"/>
              <a:t>Smith-Waterman scoring schemes generally prefer a SNP rather than a gap open</a:t>
            </a:r>
            <a:endParaRPr lang="en-GB" sz="1600" dirty="0">
              <a:solidFill>
                <a:schemeClr val="dk1"/>
              </a:solidFill>
            </a:endParaRPr>
          </a:p>
          <a:p>
            <a:pPr marL="457200" lvl="0" indent="-330200">
              <a:lnSpc>
                <a:spcPct val="90000"/>
              </a:lnSpc>
              <a:buSzPts val="1600"/>
              <a:buChar char="●"/>
            </a:pPr>
            <a:r>
              <a:rPr lang="en-GB" sz="1600" dirty="0"/>
              <a:t>New tools developed to do a second pass on a BAM and locally realign the reads around indels and ‘correct’ the read alignments</a:t>
            </a:r>
            <a:endParaRPr lang="en-GB" sz="16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High density SNP regions</a:t>
            </a:r>
            <a:endParaRPr lang="en-GB" sz="1600" b="1" dirty="0">
              <a:solidFill>
                <a:schemeClr val="dk1"/>
              </a:solidFill>
            </a:endParaRPr>
          </a:p>
          <a:p>
            <a:pPr marL="457200" lvl="0" indent="-330200">
              <a:lnSpc>
                <a:spcPct val="90000"/>
              </a:lnSpc>
              <a:spcBef>
                <a:spcPts val="360"/>
              </a:spcBef>
              <a:buSzPts val="1600"/>
              <a:buChar char="●"/>
            </a:pPr>
            <a:r>
              <a:rPr lang="en-GB" sz="1600" dirty="0"/>
              <a:t>Seed and extend based aligners can have an upper limit on the number of consecutive SNPs in seed region of read (e.g. </a:t>
            </a:r>
            <a:r>
              <a:rPr lang="en-GB" sz="1600" dirty="0" err="1"/>
              <a:t>Maq</a:t>
            </a:r>
            <a:r>
              <a:rPr lang="en-GB" sz="1600" dirty="0"/>
              <a:t> - max of 2 mismatches in first 28bp of read)</a:t>
            </a:r>
            <a:endParaRPr lang="en-GB" sz="1600" dirty="0">
              <a:solidFill>
                <a:schemeClr val="dk1"/>
              </a:solidFill>
            </a:endParaRPr>
          </a:p>
          <a:p>
            <a:pPr marL="457200" lvl="0" indent="-330200">
              <a:lnSpc>
                <a:spcPct val="90000"/>
              </a:lnSpc>
              <a:buSzPts val="1600"/>
              <a:buChar char="●"/>
            </a:pPr>
            <a:r>
              <a:rPr lang="en-GB" sz="1600" dirty="0"/>
              <a:t>BWT based aligners work best at low divergence</a:t>
            </a:r>
          </a:p>
          <a:p>
            <a:endParaRPr lang="en-US" dirty="0"/>
          </a:p>
        </p:txBody>
      </p:sp>
    </p:spTree>
    <p:extLst>
      <p:ext uri="{BB962C8B-B14F-4D97-AF65-F5344CB8AC3E}">
        <p14:creationId xmlns:p14="http://schemas.microsoft.com/office/powerpoint/2010/main" val="136748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330" name="Google Shape;330;p29"/>
          <p:cNvSpPr txBox="1"/>
          <p:nvPr/>
        </p:nvSpPr>
        <p:spPr>
          <a:xfrm>
            <a:off x="1811524" y="1052736"/>
            <a:ext cx="8568952" cy="5112568"/>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450"/>
            </a:pPr>
            <a:r>
              <a:rPr lang="en-GB" b="1" dirty="0">
                <a:solidFill>
                  <a:srgbClr val="000000"/>
                </a:solidFill>
                <a:latin typeface="Calibri"/>
                <a:ea typeface="Calibri"/>
                <a:cs typeface="Calibri"/>
                <a:sym typeface="Calibri"/>
              </a:rPr>
              <a:t>What if there are several possible places in the genome to align your sequencing read?</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rgbClr val="004869"/>
              </a:buClr>
              <a:buSzPts val="450"/>
            </a:pPr>
            <a:r>
              <a:rPr lang="en-GB" dirty="0">
                <a:solidFill>
                  <a:srgbClr val="000000"/>
                </a:solidFill>
                <a:latin typeface="Calibri"/>
                <a:ea typeface="Calibri"/>
                <a:cs typeface="Calibri"/>
                <a:sym typeface="Calibri"/>
              </a:rPr>
              <a:t>Genomes contain many different types of repeated sequences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Transposable elements (40-50% of vertebrate genomes)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Low complexity sequence</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Reference errors and gaps</a:t>
            </a: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Plenty of closely paralogous genes!</a:t>
            </a:r>
          </a:p>
          <a:p>
            <a:pPr>
              <a:lnSpc>
                <a:spcPct val="90000"/>
              </a:lnSpc>
              <a:spcBef>
                <a:spcPts val="340"/>
              </a:spcBef>
              <a:buClr>
                <a:schemeClr val="dk1"/>
              </a:buClr>
              <a:buSzPts val="450"/>
            </a:pPr>
            <a:r>
              <a:rPr lang="en-GB" b="1" dirty="0">
                <a:solidFill>
                  <a:srgbClr val="FF0000"/>
                </a:solidFill>
                <a:latin typeface="Calibri"/>
                <a:ea typeface="Calibri"/>
                <a:cs typeface="Calibri"/>
                <a:sym typeface="Calibri"/>
              </a:rPr>
              <a:t>The aligner will issue a MAPPING QUALITY to each alignment</a:t>
            </a:r>
          </a:p>
          <a:p>
            <a:pPr>
              <a:lnSpc>
                <a:spcPct val="90000"/>
              </a:lnSpc>
              <a:spcBef>
                <a:spcPts val="340"/>
              </a:spcBef>
              <a:buClr>
                <a:schemeClr val="dk1"/>
              </a:buClr>
              <a:buSzPts val="450"/>
            </a:pPr>
            <a:endParaRPr lang="en-GB"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Mapping quality is a measure of how confident the aligner is that the read is corresponds to this location in the reference genome</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Typically represented as a </a:t>
            </a:r>
            <a:r>
              <a:rPr lang="en-GB" dirty="0" err="1">
                <a:solidFill>
                  <a:srgbClr val="000000"/>
                </a:solidFill>
                <a:latin typeface="Calibri"/>
                <a:ea typeface="Calibri"/>
                <a:cs typeface="Calibri"/>
                <a:sym typeface="Calibri"/>
              </a:rPr>
              <a:t>phred</a:t>
            </a:r>
            <a:r>
              <a:rPr lang="en-GB" dirty="0">
                <a:solidFill>
                  <a:srgbClr val="000000"/>
                </a:solidFill>
                <a:latin typeface="Calibri"/>
                <a:ea typeface="Calibri"/>
                <a:cs typeface="Calibri"/>
                <a:sym typeface="Calibri"/>
              </a:rPr>
              <a:t> score (log scale)</a:t>
            </a:r>
          </a:p>
          <a:p>
            <a:pPr marL="457200" indent="-330200">
              <a:lnSpc>
                <a:spcPct val="90000"/>
              </a:lnSpc>
              <a:spcBef>
                <a:spcPts val="310"/>
              </a:spcBef>
              <a:buClr>
                <a:srgbClr val="004869"/>
              </a:buClr>
              <a:buSzPts val="450"/>
            </a:pPr>
            <a:r>
              <a:rPr lang="en-GB" dirty="0">
                <a:solidFill>
                  <a:srgbClr val="FF0000"/>
                </a:solidFill>
                <a:latin typeface="Calibri" panose="020F0502020204030204" pitchFamily="34" charset="0"/>
                <a:ea typeface="Calibri"/>
                <a:cs typeface="Calibri" panose="020F0502020204030204" pitchFamily="34" charset="0"/>
                <a:sym typeface="Calibri"/>
              </a:rPr>
              <a:t>Q0 = read placed with identical score elsewhere</a:t>
            </a:r>
            <a:endParaRPr dirty="0">
              <a:solidFill>
                <a:srgbClr val="FF0000"/>
              </a:solidFill>
              <a:latin typeface="Calibri" panose="020F0502020204030204" pitchFamily="34" charset="0"/>
              <a:ea typeface="Arial"/>
              <a:cs typeface="Calibri" panose="020F0502020204030204" pitchFamily="34" charset="0"/>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Q10 = 1 in 10 probability of being incorrect</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Q20 = 1 in 100 </a:t>
            </a:r>
            <a:r>
              <a:rPr lang="en-GB" dirty="0">
                <a:solidFill>
                  <a:srgbClr val="000000"/>
                </a:solidFill>
                <a:ea typeface="Calibri"/>
                <a:cs typeface="Calibri"/>
                <a:sym typeface="Calibri"/>
              </a:rPr>
              <a:t>probability of being incorrect</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Paired-end sequencing is useful - if one end maps inside a repetitive elements and one outside in unique sequence: the </a:t>
            </a:r>
            <a:r>
              <a:rPr lang="en-GB" dirty="0">
                <a:solidFill>
                  <a:srgbClr val="FF0000"/>
                </a:solidFill>
                <a:latin typeface="Calibri"/>
                <a:ea typeface="Calibri"/>
                <a:cs typeface="Calibri"/>
                <a:sym typeface="Calibri"/>
              </a:rPr>
              <a:t>the aligner will use this</a:t>
            </a:r>
          </a:p>
          <a:p>
            <a:pPr>
              <a:lnSpc>
                <a:spcPct val="90000"/>
              </a:lnSpc>
              <a:spcBef>
                <a:spcPts val="340"/>
              </a:spcBef>
              <a:buClr>
                <a:schemeClr val="dk1"/>
              </a:buClr>
              <a:buSzPts val="450"/>
            </a:pPr>
            <a:r>
              <a:rPr lang="en-GB" b="1" dirty="0">
                <a:solidFill>
                  <a:srgbClr val="000000"/>
                </a:solidFill>
                <a:latin typeface="Calibri"/>
                <a:ea typeface="Calibri"/>
                <a:cs typeface="Calibri"/>
                <a:sym typeface="Calibri"/>
              </a:rPr>
              <a:t>Hence prefer paired-end sequencing</a:t>
            </a:r>
            <a:endParaRPr sz="1400" dirty="0">
              <a:solidFill>
                <a:srgbClr val="000000"/>
              </a:solidFill>
              <a:latin typeface="Arial"/>
              <a:ea typeface="Arial"/>
              <a:cs typeface="Arial"/>
              <a:sym typeface="Arial"/>
            </a:endParaRPr>
          </a:p>
          <a:p>
            <a:pPr>
              <a:buClr>
                <a:srgbClr val="004869"/>
              </a:buClr>
              <a:buSzPts val="45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84393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Tree>
    <p:extLst>
      <p:ext uri="{BB962C8B-B14F-4D97-AF65-F5344CB8AC3E}">
        <p14:creationId xmlns:p14="http://schemas.microsoft.com/office/powerpoint/2010/main" val="69889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
        <p:nvSpPr>
          <p:cNvPr id="7" name="Google Shape;274;p36">
            <a:extLst>
              <a:ext uri="{FF2B5EF4-FFF2-40B4-BE49-F238E27FC236}">
                <a16:creationId xmlns:a16="http://schemas.microsoft.com/office/drawing/2014/main" id="{26A06FE4-601B-734B-BC94-289364EAC1A1}"/>
              </a:ext>
            </a:extLst>
          </p:cNvPr>
          <p:cNvSpPr txBox="1"/>
          <p:nvPr/>
        </p:nvSpPr>
        <p:spPr>
          <a:xfrm>
            <a:off x="7720150" y="5416150"/>
            <a:ext cx="729600" cy="3279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0</a:t>
            </a:r>
            <a:endParaRPr sz="900" dirty="0"/>
          </a:p>
        </p:txBody>
      </p:sp>
      <p:sp>
        <p:nvSpPr>
          <p:cNvPr id="8" name="Google Shape;275;p36">
            <a:extLst>
              <a:ext uri="{FF2B5EF4-FFF2-40B4-BE49-F238E27FC236}">
                <a16:creationId xmlns:a16="http://schemas.microsoft.com/office/drawing/2014/main" id="{EF9E28EE-2650-3647-8D35-14D414B809D3}"/>
              </a:ext>
            </a:extLst>
          </p:cNvPr>
          <p:cNvSpPr txBox="1"/>
          <p:nvPr/>
        </p:nvSpPr>
        <p:spPr>
          <a:xfrm>
            <a:off x="8482150" y="5416150"/>
            <a:ext cx="729600" cy="3279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60</a:t>
            </a:r>
            <a:endParaRPr sz="900" dirty="0"/>
          </a:p>
        </p:txBody>
      </p:sp>
    </p:spTree>
    <p:extLst>
      <p:ext uri="{BB962C8B-B14F-4D97-AF65-F5344CB8AC3E}">
        <p14:creationId xmlns:p14="http://schemas.microsoft.com/office/powerpoint/2010/main" val="7244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978125741"/>
              </p:ext>
            </p:extLst>
          </p:nvPr>
        </p:nvGraphicFramePr>
        <p:xfrm>
          <a:off x="1722579" y="1135154"/>
          <a:ext cx="8809800" cy="4630850"/>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Gapped alignment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and/or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Trimming?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579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6752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Mismatches &lt;=3</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extLst>
                  <a:ext uri="{0D108BD9-81ED-4DB2-BD59-A6C34878D82A}">
                    <a16:rowId xmlns:a16="http://schemas.microsoft.com/office/drawing/2014/main" val="10002"/>
                  </a:ext>
                </a:extLst>
              </a:tr>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Bowtie2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7212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TopHat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7277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STAR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(what’s changing …)</a:t>
            </a:r>
            <a:endParaRPr sz="2400" b="1" dirty="0">
              <a:solidFill>
                <a:srgbClr val="000000"/>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2F109F56-9ADB-0D47-9360-7B8A28660534}"/>
              </a:ext>
            </a:extLst>
          </p:cNvPr>
          <p:cNvCxnSpPr>
            <a:cxnSpLocks/>
          </p:cNvCxnSpPr>
          <p:nvPr/>
        </p:nvCxnSpPr>
        <p:spPr>
          <a:xfrm>
            <a:off x="1722579" y="2703872"/>
            <a:ext cx="8809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11" name="TextBox 10">
            <a:extLst>
              <a:ext uri="{FF2B5EF4-FFF2-40B4-BE49-F238E27FC236}">
                <a16:creationId xmlns:a16="http://schemas.microsoft.com/office/drawing/2014/main" id="{07991BEB-01BA-0F40-9140-40ED7620270F}"/>
              </a:ext>
            </a:extLst>
          </p:cNvPr>
          <p:cNvSpPr txBox="1"/>
          <p:nvPr/>
        </p:nvSpPr>
        <p:spPr>
          <a:xfrm>
            <a:off x="10579509" y="2512705"/>
            <a:ext cx="963562" cy="523220"/>
          </a:xfrm>
          <a:prstGeom prst="rect">
            <a:avLst/>
          </a:prstGeom>
          <a:noFill/>
        </p:spPr>
        <p:txBody>
          <a:bodyPr wrap="square" rtlCol="0">
            <a:spAutoFit/>
          </a:bodyPr>
          <a:lstStyle/>
          <a:p>
            <a:r>
              <a:rPr lang="en-US" sz="1400" dirty="0"/>
              <a:t>Don’t use old tech</a:t>
            </a:r>
          </a:p>
        </p:txBody>
      </p:sp>
      <p:sp>
        <p:nvSpPr>
          <p:cNvPr id="8" name="Left Brace 7">
            <a:extLst>
              <a:ext uri="{FF2B5EF4-FFF2-40B4-BE49-F238E27FC236}">
                <a16:creationId xmlns:a16="http://schemas.microsoft.com/office/drawing/2014/main" id="{05E8740B-0179-7F47-8C0C-27C4BF220D88}"/>
              </a:ext>
            </a:extLst>
          </p:cNvPr>
          <p:cNvSpPr/>
          <p:nvPr/>
        </p:nvSpPr>
        <p:spPr>
          <a:xfrm>
            <a:off x="1120877" y="41000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20876" y="194133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51270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291004" y="1574157"/>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129636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2384737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824291286"/>
              </p:ext>
            </p:extLst>
          </p:nvPr>
        </p:nvGraphicFramePr>
        <p:xfrm>
          <a:off x="1546771" y="1208433"/>
          <a:ext cx="8809800" cy="4742288"/>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Gapped alignment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and/or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Trimming?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673458">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DRAGEN ALIGNER</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SE,PE</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FASTQ, BAM, CRAM</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CRAM, BAM</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No</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err="1"/>
                        <a:t>Hashtable</a:t>
                      </a:r>
                      <a:r>
                        <a:rPr lang="en-GB" sz="1400" b="1" u="none" strike="noStrike" cap="none" dirty="0"/>
                        <a:t> lookup + extend</a:t>
                      </a:r>
                      <a:endParaRPr sz="1400" b="1" u="none" strike="noStrike" cap="none" dirty="0"/>
                    </a:p>
                  </a:txBody>
                  <a:tcPr marL="91450" marR="91450" marT="45725" marB="45725"/>
                </a:tc>
                <a:extLst>
                  <a:ext uri="{0D108BD9-81ED-4DB2-BD59-A6C34878D82A}">
                    <a16:rowId xmlns:a16="http://schemas.microsoft.com/office/drawing/2014/main" val="1441528130"/>
                  </a:ext>
                </a:extLst>
              </a:tr>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Bowtie2</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85242">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TopHat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114271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STAR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 near future</a:t>
            </a:r>
            <a:endParaRPr sz="2400" b="1" dirty="0">
              <a:solidFill>
                <a:srgbClr val="000000"/>
              </a:solidFill>
              <a:latin typeface="Arial"/>
              <a:ea typeface="Arial"/>
              <a:cs typeface="Arial"/>
              <a:sym typeface="Arial"/>
            </a:endParaRPr>
          </a:p>
        </p:txBody>
      </p: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11" name="TextBox 10">
            <a:extLst>
              <a:ext uri="{FF2B5EF4-FFF2-40B4-BE49-F238E27FC236}">
                <a16:creationId xmlns:a16="http://schemas.microsoft.com/office/drawing/2014/main" id="{07991BEB-01BA-0F40-9140-40ED7620270F}"/>
              </a:ext>
            </a:extLst>
          </p:cNvPr>
          <p:cNvSpPr txBox="1"/>
          <p:nvPr/>
        </p:nvSpPr>
        <p:spPr>
          <a:xfrm>
            <a:off x="10579509" y="2512705"/>
            <a:ext cx="963562" cy="523220"/>
          </a:xfrm>
          <a:prstGeom prst="rect">
            <a:avLst/>
          </a:prstGeom>
          <a:noFill/>
        </p:spPr>
        <p:txBody>
          <a:bodyPr wrap="square" rtlCol="0">
            <a:spAutoFit/>
          </a:bodyPr>
          <a:lstStyle/>
          <a:p>
            <a:r>
              <a:rPr lang="en-US" sz="1400" dirty="0"/>
              <a:t>Don’t use old tech</a:t>
            </a:r>
          </a:p>
        </p:txBody>
      </p:sp>
      <p:sp>
        <p:nvSpPr>
          <p:cNvPr id="8" name="Left Brace 7">
            <a:extLst>
              <a:ext uri="{FF2B5EF4-FFF2-40B4-BE49-F238E27FC236}">
                <a16:creationId xmlns:a16="http://schemas.microsoft.com/office/drawing/2014/main" id="{05E8740B-0179-7F47-8C0C-27C4BF220D88}"/>
              </a:ext>
            </a:extLst>
          </p:cNvPr>
          <p:cNvSpPr/>
          <p:nvPr/>
        </p:nvSpPr>
        <p:spPr>
          <a:xfrm>
            <a:off x="1120877" y="41000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20876" y="194133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51270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291004" y="1574157"/>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129636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198815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597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How many lots of 50Mb in 150Gb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lots</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10 days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3334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solidFill>
                  <a:srgbClr val="FF0000"/>
                </a:solidFill>
                <a:latin typeface="Calibri"/>
                <a:ea typeface="Calibri"/>
                <a:cs typeface="Calibri"/>
                <a:sym typeface="Calibri"/>
              </a:rPr>
              <a:t>Intro - REFERENCES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7677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61" name="Google Shape;474;p52">
            <a:extLst>
              <a:ext uri="{FF2B5EF4-FFF2-40B4-BE49-F238E27FC236}">
                <a16:creationId xmlns:a16="http://schemas.microsoft.com/office/drawing/2014/main" id="{8D3D6C28-8AF3-F640-9B0A-6E6E891B2922}"/>
              </a:ext>
            </a:extLst>
          </p:cNvPr>
          <p:cNvSpPr txBox="1">
            <a:spLocks/>
          </p:cNvSpPr>
          <p:nvPr/>
        </p:nvSpPr>
        <p:spPr>
          <a:xfrm>
            <a:off x="64887" y="3821581"/>
            <a:ext cx="4896600" cy="1678492"/>
          </a:xfrm>
          <a:prstGeom prst="rect">
            <a:avLst/>
          </a:prstGeom>
          <a:ln>
            <a:solidFill>
              <a:schemeClr val="accent1"/>
            </a:solidFill>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17500" algn="l">
              <a:spcBef>
                <a:spcPts val="370"/>
              </a:spcBef>
              <a:buSzPts val="1400"/>
              <a:buFont typeface="Arial" panose="020B0604020202020204" pitchFamily="34" charset="0"/>
              <a:buChar char="●"/>
            </a:pPr>
            <a:r>
              <a:rPr lang="en-GB" sz="1400" b="1" dirty="0"/>
              <a:t>OR OR Utilise multiple processors on single computer</a:t>
            </a:r>
          </a:p>
          <a:p>
            <a:pPr marL="914400" lvl="1" indent="-317500" algn="l">
              <a:spcBef>
                <a:spcPts val="0"/>
              </a:spcBef>
              <a:buSzPts val="1400"/>
              <a:buFont typeface="Arial" panose="020B0604020202020204" pitchFamily="34" charset="0"/>
              <a:buChar char="○"/>
            </a:pPr>
            <a:r>
              <a:rPr lang="en-GB" sz="1400" dirty="0"/>
              <a:t>Modern computers have &gt;1 processing core or CPU</a:t>
            </a:r>
          </a:p>
          <a:p>
            <a:pPr marL="914400" lvl="1" indent="-317500" algn="l">
              <a:spcBef>
                <a:spcPts val="0"/>
              </a:spcBef>
              <a:buSzPts val="1400"/>
              <a:buFont typeface="Arial" panose="020B0604020202020204" pitchFamily="34" charset="0"/>
              <a:buChar char="○"/>
            </a:pPr>
            <a:r>
              <a:rPr lang="en-GB" sz="1400" dirty="0"/>
              <a:t>Most aligners can use more than one processor on same computer</a:t>
            </a:r>
          </a:p>
          <a:p>
            <a:pPr marL="914400" lvl="1" indent="-317500" algn="l">
              <a:spcBef>
                <a:spcPts val="0"/>
              </a:spcBef>
              <a:buSzPts val="1400"/>
              <a:buFont typeface="Arial" panose="020B0604020202020204" pitchFamily="34" charset="0"/>
              <a:buChar char="○"/>
            </a:pPr>
            <a:r>
              <a:rPr lang="en-GB" sz="1400" dirty="0"/>
              <a:t>Much easier for user</a:t>
            </a:r>
          </a:p>
          <a:p>
            <a:pPr marL="1371600" lvl="2" indent="-317500" algn="l">
              <a:spcBef>
                <a:spcPts val="0"/>
              </a:spcBef>
              <a:buSzPts val="1400"/>
              <a:buFont typeface="Arial" panose="020B0604020202020204" pitchFamily="34" charset="0"/>
              <a:buChar char="■"/>
            </a:pPr>
            <a:r>
              <a:rPr lang="en-GB" sz="1400" dirty="0"/>
              <a:t>Just supply the number of processors to use (e.g. bwa-mem -t option)</a:t>
            </a:r>
          </a:p>
        </p:txBody>
      </p:sp>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
        <p:nvSpPr>
          <p:cNvPr id="43" name="Google Shape;503;p52">
            <a:extLst>
              <a:ext uri="{FF2B5EF4-FFF2-40B4-BE49-F238E27FC236}">
                <a16:creationId xmlns:a16="http://schemas.microsoft.com/office/drawing/2014/main" id="{2F989048-B05A-DC46-BBB8-8B50CA3C43A6}"/>
              </a:ext>
            </a:extLst>
          </p:cNvPr>
          <p:cNvSpPr/>
          <p:nvPr/>
        </p:nvSpPr>
        <p:spPr>
          <a:xfrm>
            <a:off x="236734" y="5627368"/>
            <a:ext cx="1480500"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600"/>
              <a:t>@read1</a:t>
            </a:r>
            <a:endParaRPr sz="600"/>
          </a:p>
          <a:p>
            <a:pPr marL="0" lvl="0" indent="0" algn="l" rtl="0">
              <a:spcBef>
                <a:spcPts val="0"/>
              </a:spcBef>
              <a:spcAft>
                <a:spcPts val="0"/>
              </a:spcAft>
              <a:buNone/>
            </a:pPr>
            <a:r>
              <a:rPr lang="en-GB" sz="600"/>
              <a:t>ACGTANATCN</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$$%SSG$%££@</a:t>
            </a:r>
            <a:endParaRPr sz="600"/>
          </a:p>
          <a:p>
            <a:pPr marL="0" lvl="0" indent="0" algn="l" rtl="0">
              <a:spcBef>
                <a:spcPts val="0"/>
              </a:spcBef>
              <a:spcAft>
                <a:spcPts val="0"/>
              </a:spcAft>
              <a:buNone/>
            </a:pPr>
            <a:r>
              <a:rPr lang="en-GB" sz="600"/>
              <a:t>@read2</a:t>
            </a:r>
            <a:endParaRPr sz="600"/>
          </a:p>
          <a:p>
            <a:pPr marL="0" lvl="0" indent="0" algn="l" rtl="0">
              <a:spcBef>
                <a:spcPts val="0"/>
              </a:spcBef>
              <a:spcAft>
                <a:spcPts val="0"/>
              </a:spcAft>
              <a:buNone/>
            </a:pPr>
            <a:r>
              <a:rPr lang="en-GB" sz="600"/>
              <a:t>AGCNTNCTCA</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£$$%£$%%^&amp;</a:t>
            </a:r>
            <a:endParaRPr sz="600"/>
          </a:p>
        </p:txBody>
      </p:sp>
      <p:sp>
        <p:nvSpPr>
          <p:cNvPr id="44" name="Google Shape;504;p52">
            <a:extLst>
              <a:ext uri="{FF2B5EF4-FFF2-40B4-BE49-F238E27FC236}">
                <a16:creationId xmlns:a16="http://schemas.microsoft.com/office/drawing/2014/main" id="{04F27766-7AA9-F040-B762-40B34A2B5D94}"/>
              </a:ext>
            </a:extLst>
          </p:cNvPr>
          <p:cNvSpPr/>
          <p:nvPr/>
        </p:nvSpPr>
        <p:spPr>
          <a:xfrm>
            <a:off x="3596459" y="5808793"/>
            <a:ext cx="678600"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BAM</a:t>
            </a:r>
            <a:endParaRPr dirty="0"/>
          </a:p>
        </p:txBody>
      </p:sp>
      <p:pic>
        <p:nvPicPr>
          <p:cNvPr id="45" name="Google Shape;505;p52" descr="server.png">
            <a:extLst>
              <a:ext uri="{FF2B5EF4-FFF2-40B4-BE49-F238E27FC236}">
                <a16:creationId xmlns:a16="http://schemas.microsoft.com/office/drawing/2014/main" id="{30DEC6A1-CEF4-DC45-80ED-C79A9BB4F8E3}"/>
              </a:ext>
            </a:extLst>
          </p:cNvPr>
          <p:cNvPicPr preferRelativeResize="0"/>
          <p:nvPr/>
        </p:nvPicPr>
        <p:blipFill>
          <a:blip r:embed="rId4">
            <a:alphaModFix/>
          </a:blip>
          <a:stretch>
            <a:fillRect/>
          </a:stretch>
        </p:blipFill>
        <p:spPr>
          <a:xfrm>
            <a:off x="2380622" y="5646043"/>
            <a:ext cx="628650" cy="857250"/>
          </a:xfrm>
          <a:prstGeom prst="rect">
            <a:avLst/>
          </a:prstGeom>
          <a:noFill/>
          <a:ln>
            <a:noFill/>
          </a:ln>
        </p:spPr>
      </p:pic>
      <p:cxnSp>
        <p:nvCxnSpPr>
          <p:cNvPr id="46" name="Google Shape;506;p52">
            <a:extLst>
              <a:ext uri="{FF2B5EF4-FFF2-40B4-BE49-F238E27FC236}">
                <a16:creationId xmlns:a16="http://schemas.microsoft.com/office/drawing/2014/main" id="{BBAF5FF4-C3DF-7E49-B491-39284135FEF3}"/>
              </a:ext>
            </a:extLst>
          </p:cNvPr>
          <p:cNvCxnSpPr/>
          <p:nvPr/>
        </p:nvCxnSpPr>
        <p:spPr>
          <a:xfrm rot="10800000" flipH="1">
            <a:off x="1739784" y="59144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47" name="Google Shape;507;p52">
            <a:extLst>
              <a:ext uri="{FF2B5EF4-FFF2-40B4-BE49-F238E27FC236}">
                <a16:creationId xmlns:a16="http://schemas.microsoft.com/office/drawing/2014/main" id="{BF978978-2D77-DA4E-913D-6D161E8ED3CF}"/>
              </a:ext>
            </a:extLst>
          </p:cNvPr>
          <p:cNvCxnSpPr/>
          <p:nvPr/>
        </p:nvCxnSpPr>
        <p:spPr>
          <a:xfrm rot="10800000" flipH="1">
            <a:off x="1739822" y="6150868"/>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48" name="Google Shape;508;p52">
            <a:extLst>
              <a:ext uri="{FF2B5EF4-FFF2-40B4-BE49-F238E27FC236}">
                <a16:creationId xmlns:a16="http://schemas.microsoft.com/office/drawing/2014/main" id="{4DF66F09-B207-264D-9939-CD92B3C31438}"/>
              </a:ext>
            </a:extLst>
          </p:cNvPr>
          <p:cNvCxnSpPr/>
          <p:nvPr/>
        </p:nvCxnSpPr>
        <p:spPr>
          <a:xfrm>
            <a:off x="1733034" y="6203293"/>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49" name="Google Shape;509;p52">
            <a:extLst>
              <a:ext uri="{FF2B5EF4-FFF2-40B4-BE49-F238E27FC236}">
                <a16:creationId xmlns:a16="http://schemas.microsoft.com/office/drawing/2014/main" id="{E6B18DDC-91DD-4347-9B06-307B29DEC0C7}"/>
              </a:ext>
            </a:extLst>
          </p:cNvPr>
          <p:cNvCxnSpPr>
            <a:stCxn id="43" idx="3"/>
          </p:cNvCxnSpPr>
          <p:nvPr/>
        </p:nvCxnSpPr>
        <p:spPr>
          <a:xfrm rot="10800000" flipH="1">
            <a:off x="1717234" y="5761768"/>
            <a:ext cx="611700" cy="312900"/>
          </a:xfrm>
          <a:prstGeom prst="straightConnector1">
            <a:avLst/>
          </a:prstGeom>
          <a:noFill/>
          <a:ln w="19050" cap="flat" cmpd="sng">
            <a:solidFill>
              <a:schemeClr val="dk2"/>
            </a:solidFill>
            <a:prstDash val="solid"/>
            <a:round/>
            <a:headEnd type="none" w="med" len="med"/>
            <a:tailEnd type="triangle" w="med" len="med"/>
          </a:ln>
        </p:spPr>
      </p:cxnSp>
      <p:cxnSp>
        <p:nvCxnSpPr>
          <p:cNvPr id="50" name="Google Shape;510;p52">
            <a:extLst>
              <a:ext uri="{FF2B5EF4-FFF2-40B4-BE49-F238E27FC236}">
                <a16:creationId xmlns:a16="http://schemas.microsoft.com/office/drawing/2014/main" id="{EFA8B341-ABE5-BA46-8700-EC9EA10C0743}"/>
              </a:ext>
            </a:extLst>
          </p:cNvPr>
          <p:cNvCxnSpPr/>
          <p:nvPr/>
        </p:nvCxnSpPr>
        <p:spPr>
          <a:xfrm rot="10800000" flipH="1">
            <a:off x="2955647" y="5989243"/>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58" name="Google Shape;511;p52">
            <a:extLst>
              <a:ext uri="{FF2B5EF4-FFF2-40B4-BE49-F238E27FC236}">
                <a16:creationId xmlns:a16="http://schemas.microsoft.com/office/drawing/2014/main" id="{C4586BD4-A2FD-C444-B74A-48E5EF5DD2EE}"/>
              </a:ext>
            </a:extLst>
          </p:cNvPr>
          <p:cNvCxnSpPr/>
          <p:nvPr/>
        </p:nvCxnSpPr>
        <p:spPr>
          <a:xfrm rot="10800000" flipH="1">
            <a:off x="2964659" y="60210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59" name="Google Shape;512;p52">
            <a:extLst>
              <a:ext uri="{FF2B5EF4-FFF2-40B4-BE49-F238E27FC236}">
                <a16:creationId xmlns:a16="http://schemas.microsoft.com/office/drawing/2014/main" id="{A291C96A-66B5-B445-B099-A82B21E7784E}"/>
              </a:ext>
            </a:extLst>
          </p:cNvPr>
          <p:cNvCxnSpPr/>
          <p:nvPr/>
        </p:nvCxnSpPr>
        <p:spPr>
          <a:xfrm>
            <a:off x="2955659" y="5766718"/>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60" name="Google Shape;513;p52">
            <a:extLst>
              <a:ext uri="{FF2B5EF4-FFF2-40B4-BE49-F238E27FC236}">
                <a16:creationId xmlns:a16="http://schemas.microsoft.com/office/drawing/2014/main" id="{7DA44087-CA8E-6149-A5AB-3ACAF0EFC32A}"/>
              </a:ext>
            </a:extLst>
          </p:cNvPr>
          <p:cNvCxnSpPr/>
          <p:nvPr/>
        </p:nvCxnSpPr>
        <p:spPr>
          <a:xfrm rot="10800000" flipH="1">
            <a:off x="2965709" y="6092968"/>
            <a:ext cx="611700" cy="3129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6135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39" y="934847"/>
            <a:ext cx="8383195"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r>
              <a:rPr lang="en-GB" dirty="0">
                <a:solidFill>
                  <a:srgbClr val="000000"/>
                </a:solidFill>
                <a:latin typeface="Arial"/>
                <a:ea typeface="Arial"/>
                <a:cs typeface="Arial"/>
                <a:sym typeface="Arial"/>
              </a:rPr>
              <a:t>How many lots of 50Mb in 100Gb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dirty="0">
                <a:solidFill>
                  <a:srgbClr val="FF0000"/>
                </a:solidFill>
                <a:latin typeface="Arial"/>
                <a:ea typeface="Arial"/>
                <a:cs typeface="Arial"/>
                <a:sym typeface="Arial"/>
              </a:rPr>
              <a:t>10 days</a:t>
            </a:r>
            <a:r>
              <a:rPr lang="en-GB" dirty="0">
                <a:solidFill>
                  <a:srgbClr val="000000"/>
                </a:solidFill>
                <a:latin typeface="Arial"/>
                <a:ea typeface="Arial"/>
                <a:cs typeface="Arial"/>
                <a:sym typeface="Arial"/>
              </a:rPr>
              <a:t>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b="1" dirty="0">
                <a:solidFill>
                  <a:srgbClr val="FF0000"/>
                </a:solidFill>
                <a:latin typeface="Arial"/>
                <a:ea typeface="Arial"/>
                <a:cs typeface="Arial"/>
                <a:sym typeface="Arial"/>
              </a:rPr>
              <a:t>Compute Cluster with N nodes: Time of problem is reduced by N. </a:t>
            </a:r>
          </a:p>
          <a:p>
            <a:pPr>
              <a:spcBef>
                <a:spcPts val="370"/>
              </a:spcBef>
              <a:buClr>
                <a:srgbClr val="004869"/>
              </a:buClr>
              <a:buSzPts val="450"/>
            </a:pPr>
            <a:r>
              <a:rPr lang="en-GB" b="1" i="1" dirty="0">
                <a:solidFill>
                  <a:srgbClr val="FF0000"/>
                </a:solidFill>
                <a:latin typeface="Arial"/>
                <a:ea typeface="Arial"/>
                <a:cs typeface="Arial"/>
                <a:sym typeface="Arial"/>
              </a:rPr>
              <a:t>E.g. if you have dedicated 200 nodes, the time for alignment drops to</a:t>
            </a:r>
            <a:r>
              <a:rPr lang="en-GB" b="1" i="1" dirty="0">
                <a:solidFill>
                  <a:srgbClr val="000000"/>
                </a:solidFill>
                <a:latin typeface="Arial"/>
                <a:ea typeface="Arial"/>
                <a:cs typeface="Arial"/>
                <a:sym typeface="Arial"/>
              </a:rPr>
              <a:t> </a:t>
            </a:r>
            <a:r>
              <a:rPr lang="en-GB" b="1" i="1" dirty="0">
                <a:solidFill>
                  <a:srgbClr val="00B050"/>
                </a:solidFill>
                <a:latin typeface="Arial"/>
                <a:ea typeface="Arial"/>
                <a:cs typeface="Arial"/>
                <a:sym typeface="Arial"/>
              </a:rPr>
              <a:t>~ 1.25 hrs</a:t>
            </a:r>
          </a:p>
          <a:p>
            <a:pPr>
              <a:spcBef>
                <a:spcPts val="370"/>
              </a:spcBef>
              <a:buClr>
                <a:srgbClr val="004869"/>
              </a:buClr>
              <a:buSzPts val="450"/>
            </a:pPr>
            <a:r>
              <a:rPr lang="en-GB" b="1" i="1" dirty="0">
                <a:solidFill>
                  <a:srgbClr val="000000"/>
                </a:solidFill>
                <a:latin typeface="Arial"/>
                <a:ea typeface="Arial"/>
                <a:cs typeface="Arial"/>
                <a:sym typeface="Arial"/>
              </a:rPr>
              <a:t>- Which is ok for a single sample.</a:t>
            </a:r>
          </a:p>
          <a:p>
            <a:pPr>
              <a:spcBef>
                <a:spcPts val="370"/>
              </a:spcBef>
              <a:buClr>
                <a:srgbClr val="004869"/>
              </a:buClr>
              <a:buSzPts val="450"/>
            </a:pPr>
            <a:r>
              <a:rPr lang="en-GB" b="1" i="1" dirty="0">
                <a:solidFill>
                  <a:srgbClr val="000000"/>
                </a:solidFill>
                <a:latin typeface="Arial"/>
                <a:ea typeface="Arial"/>
                <a:cs typeface="Arial"/>
                <a:sym typeface="Arial"/>
              </a:rPr>
              <a:t>- If you have 1000 samples, you need more nodes + better optimisation.</a:t>
            </a:r>
          </a:p>
          <a:p>
            <a:pPr>
              <a:spcBef>
                <a:spcPts val="370"/>
              </a:spcBef>
              <a:buClr>
                <a:srgbClr val="004869"/>
              </a:buClr>
              <a:buSzPts val="450"/>
            </a:pPr>
            <a:r>
              <a:rPr lang="en-GB" b="1" i="1" dirty="0">
                <a:solidFill>
                  <a:srgbClr val="000000"/>
                </a:solidFill>
                <a:latin typeface="Arial"/>
                <a:ea typeface="Arial"/>
                <a:cs typeface="Arial"/>
                <a:sym typeface="Arial"/>
              </a:rPr>
              <a:t>- At WTSI, alignment is more much more efficient (dedicated resources)</a:t>
            </a:r>
          </a:p>
        </p:txBody>
      </p:sp>
    </p:spTree>
    <p:extLst>
      <p:ext uri="{BB962C8B-B14F-4D97-AF65-F5344CB8AC3E}">
        <p14:creationId xmlns:p14="http://schemas.microsoft.com/office/powerpoint/2010/main" val="3138511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IT Costs of NGS</a:t>
            </a:r>
            <a:endParaRPr sz="2400" b="1" dirty="0">
              <a:solidFill>
                <a:srgbClr val="000000"/>
              </a:solidFill>
              <a:latin typeface="Arial"/>
              <a:ea typeface="Arial"/>
              <a:cs typeface="Arial"/>
              <a:sym typeface="Arial"/>
            </a:endParaRPr>
          </a:p>
        </p:txBody>
      </p:sp>
      <p:sp>
        <p:nvSpPr>
          <p:cNvPr id="410" name="Google Shape;410;p38"/>
          <p:cNvSpPr txBox="1"/>
          <p:nvPr/>
        </p:nvSpPr>
        <p:spPr>
          <a:xfrm>
            <a:off x="214313" y="934847"/>
            <a:ext cx="11977687" cy="5339100"/>
          </a:xfrm>
          <a:prstGeom prst="rect">
            <a:avLst/>
          </a:prstGeom>
          <a:noFill/>
          <a:ln>
            <a:noFill/>
          </a:ln>
        </p:spPr>
        <p:txBody>
          <a:bodyPr spcFirstLastPara="1" wrap="square" lIns="91425" tIns="91425" rIns="91425" bIns="91425" anchor="t" anchorCtr="0">
            <a:noAutofit/>
          </a:bodyPr>
          <a:lstStyle/>
          <a:p>
            <a:pPr lvl="0">
              <a:spcBef>
                <a:spcPts val="600"/>
              </a:spcBef>
            </a:pPr>
            <a:r>
              <a:rPr lang="en-GB" b="1" dirty="0"/>
              <a:t>NGS generates a LOT of sequencing data</a:t>
            </a:r>
          </a:p>
          <a:p>
            <a:pPr marL="457200" lvl="0" indent="-311150">
              <a:spcBef>
                <a:spcPts val="600"/>
              </a:spcBef>
              <a:buSzPts val="1300"/>
              <a:buChar char="●"/>
            </a:pPr>
            <a:r>
              <a:rPr lang="en-GB" dirty="0" err="1"/>
              <a:t>HiSeq</a:t>
            </a:r>
            <a:r>
              <a:rPr lang="en-GB" dirty="0"/>
              <a:t> lane ~60 </a:t>
            </a:r>
            <a:r>
              <a:rPr lang="en-GB" dirty="0" err="1"/>
              <a:t>Gbp</a:t>
            </a:r>
            <a:r>
              <a:rPr lang="en-GB" dirty="0"/>
              <a:t>, X10 lane ~100 </a:t>
            </a:r>
            <a:r>
              <a:rPr lang="en-GB" dirty="0" err="1"/>
              <a:t>Gbp</a:t>
            </a:r>
            <a:r>
              <a:rPr lang="en-GB" dirty="0"/>
              <a:t>, </a:t>
            </a:r>
            <a:r>
              <a:rPr lang="en-GB" dirty="0" err="1"/>
              <a:t>MiSeq</a:t>
            </a:r>
            <a:r>
              <a:rPr lang="en-GB" dirty="0"/>
              <a:t> lane ~15 </a:t>
            </a:r>
            <a:r>
              <a:rPr lang="en-GB" dirty="0" err="1"/>
              <a:t>Gbp</a:t>
            </a:r>
            <a:endParaRPr lang="en-GB" dirty="0"/>
          </a:p>
          <a:p>
            <a:pPr lvl="0">
              <a:spcBef>
                <a:spcPts val="600"/>
              </a:spcBef>
            </a:pPr>
            <a:endParaRPr lang="en-GB" dirty="0"/>
          </a:p>
          <a:p>
            <a:pPr lvl="0">
              <a:spcBef>
                <a:spcPts val="600"/>
              </a:spcBef>
            </a:pPr>
            <a:r>
              <a:rPr lang="en-GB" b="1" dirty="0"/>
              <a:t>Two main components for estimating IT costs</a:t>
            </a:r>
          </a:p>
          <a:p>
            <a:pPr marL="457200" lvl="0" indent="-311150">
              <a:spcBef>
                <a:spcPts val="600"/>
              </a:spcBef>
              <a:buSzPts val="1300"/>
              <a:buChar char="●"/>
            </a:pPr>
            <a:r>
              <a:rPr lang="en-GB" dirty="0"/>
              <a:t>Compute - number of computers/server (CPUs) required to do data processing in a reasonable amount of time</a:t>
            </a:r>
          </a:p>
          <a:p>
            <a:pPr marL="457200" lvl="0" indent="-311150">
              <a:buSzPts val="1300"/>
              <a:buChar char="●"/>
            </a:pPr>
            <a:r>
              <a:rPr lang="en-GB" dirty="0"/>
              <a:t>Storage - the physical disks that your sequencing data is stored on (including backup copies)</a:t>
            </a:r>
          </a:p>
          <a:p>
            <a:pPr lvl="0">
              <a:spcBef>
                <a:spcPts val="600"/>
              </a:spcBef>
            </a:pPr>
            <a:endParaRPr lang="en-GB" dirty="0"/>
          </a:p>
          <a:p>
            <a:pPr lvl="0">
              <a:spcBef>
                <a:spcPts val="600"/>
              </a:spcBef>
            </a:pPr>
            <a:r>
              <a:rPr lang="en-GB" b="1" dirty="0"/>
              <a:t>Estimating storage requirements</a:t>
            </a:r>
          </a:p>
          <a:p>
            <a:pPr marL="457200" lvl="0" indent="-311150">
              <a:spcBef>
                <a:spcPts val="600"/>
              </a:spcBef>
              <a:buSzPts val="1300"/>
              <a:buChar char="●"/>
            </a:pPr>
            <a:r>
              <a:rPr lang="en-GB" dirty="0"/>
              <a:t>BAM ~1 byte per </a:t>
            </a:r>
            <a:r>
              <a:rPr lang="en-GB" dirty="0" err="1"/>
              <a:t>bp</a:t>
            </a:r>
            <a:r>
              <a:rPr lang="en-GB" dirty="0"/>
              <a:t> sequenced</a:t>
            </a:r>
          </a:p>
          <a:p>
            <a:pPr marL="457200" lvl="0" indent="-311150">
              <a:buSzPts val="1300"/>
              <a:buChar char="●"/>
            </a:pPr>
            <a:r>
              <a:rPr lang="en-GB" dirty="0"/>
              <a:t>1 primary copy, 1 backup copy of raw data: 2 bytes per </a:t>
            </a:r>
            <a:r>
              <a:rPr lang="en-GB" dirty="0" err="1"/>
              <a:t>bp</a:t>
            </a:r>
            <a:endParaRPr lang="en-GB" dirty="0"/>
          </a:p>
          <a:p>
            <a:pPr marL="457200" lvl="0" indent="-311150">
              <a:buSzPts val="1300"/>
              <a:buChar char="●"/>
            </a:pPr>
            <a:r>
              <a:rPr lang="en-GB" dirty="0"/>
              <a:t>1 processed/merged copy of the data: 1 byte per </a:t>
            </a:r>
            <a:r>
              <a:rPr lang="en-GB" dirty="0" err="1"/>
              <a:t>bp</a:t>
            </a:r>
            <a:endParaRPr lang="en-GB" dirty="0"/>
          </a:p>
          <a:p>
            <a:pPr marL="457200" lvl="0" indent="-311150">
              <a:buSzPts val="1300"/>
              <a:buChar char="●"/>
            </a:pPr>
            <a:r>
              <a:rPr lang="en-GB" dirty="0"/>
              <a:t>Output from variant calling programs: 1-2 bytes per </a:t>
            </a:r>
            <a:r>
              <a:rPr lang="en-GB" dirty="0" err="1"/>
              <a:t>bp</a:t>
            </a:r>
            <a:endParaRPr lang="en-GB" dirty="0"/>
          </a:p>
          <a:p>
            <a:pPr marL="457200" lvl="0" indent="-311150">
              <a:buSzPts val="1300"/>
              <a:buChar char="●"/>
            </a:pPr>
            <a:r>
              <a:rPr lang="en-GB" dirty="0"/>
              <a:t>4-5 bytes per </a:t>
            </a:r>
            <a:r>
              <a:rPr lang="en-GB" dirty="0" err="1"/>
              <a:t>bp</a:t>
            </a:r>
            <a:r>
              <a:rPr lang="en-GB" dirty="0"/>
              <a:t> in total</a:t>
            </a:r>
          </a:p>
          <a:p>
            <a:pPr marL="457200" lvl="0" indent="-311150">
              <a:buSzPts val="1300"/>
              <a:buChar char="●"/>
            </a:pPr>
            <a:r>
              <a:rPr lang="en-GB" dirty="0"/>
              <a:t>e.g. experiment will generate 10 </a:t>
            </a:r>
            <a:r>
              <a:rPr lang="en-GB" dirty="0" err="1"/>
              <a:t>HiSeq</a:t>
            </a:r>
            <a:r>
              <a:rPr lang="en-GB" dirty="0"/>
              <a:t> lanes of sequencing: 10 x 60 x 5 = 3000 </a:t>
            </a:r>
            <a:r>
              <a:rPr lang="en-GB" dirty="0" err="1"/>
              <a:t>Gbytes</a:t>
            </a:r>
            <a:r>
              <a:rPr lang="en-GB" dirty="0"/>
              <a:t> = 3 </a:t>
            </a:r>
            <a:r>
              <a:rPr lang="en-GB" dirty="0" err="1"/>
              <a:t>Tbytes</a:t>
            </a:r>
            <a:endParaRPr lang="en-GB" dirty="0"/>
          </a:p>
          <a:p>
            <a:pPr lvl="0">
              <a:spcBef>
                <a:spcPts val="600"/>
              </a:spcBef>
            </a:pPr>
            <a:r>
              <a:rPr lang="en-GB" b="1" dirty="0"/>
              <a:t>Estimating compute requirements</a:t>
            </a:r>
          </a:p>
          <a:p>
            <a:pPr marL="457200" lvl="0" indent="-311150">
              <a:spcBef>
                <a:spcPts val="600"/>
              </a:spcBef>
              <a:buSzPts val="1300"/>
              <a:buChar char="●"/>
            </a:pPr>
            <a:r>
              <a:rPr lang="en-GB" dirty="0"/>
              <a:t>More difficult to estimate as it depends on the type of analysis being carried out and the software being used</a:t>
            </a:r>
          </a:p>
          <a:p>
            <a:pPr marL="457200" lvl="0" indent="-311150">
              <a:buSzPts val="1300"/>
              <a:buChar char="●"/>
            </a:pPr>
            <a:r>
              <a:rPr lang="en-GB" dirty="0"/>
              <a:t>Estimate 20-40 CPU hours per </a:t>
            </a:r>
            <a:r>
              <a:rPr lang="en-GB" dirty="0" err="1"/>
              <a:t>Gbp</a:t>
            </a:r>
            <a:endParaRPr lang="en-GB" dirty="0"/>
          </a:p>
          <a:p>
            <a:pPr marL="457200" lvl="0" indent="-311150">
              <a:buSzPts val="1300"/>
              <a:buChar char="●"/>
            </a:pPr>
            <a:r>
              <a:rPr lang="en-GB" dirty="0"/>
              <a:t>e.g. experiment will generate 10 </a:t>
            </a:r>
            <a:r>
              <a:rPr lang="en-GB" dirty="0" err="1"/>
              <a:t>HiSeq</a:t>
            </a:r>
            <a:r>
              <a:rPr lang="en-GB" dirty="0"/>
              <a:t> lanes of sequencing: 10 x 60 x 40 = 24,000 CPU hours</a:t>
            </a:r>
          </a:p>
          <a:p>
            <a:pPr>
              <a:buClr>
                <a:srgbClr val="004869"/>
              </a:buClr>
              <a:buSzPts val="450"/>
            </a:pPr>
            <a:endParaRPr lang="en-GB" i="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19883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p>
        </p:txBody>
      </p:sp>
    </p:spTree>
    <p:extLst>
      <p:ext uri="{BB962C8B-B14F-4D97-AF65-F5344CB8AC3E}">
        <p14:creationId xmlns:p14="http://schemas.microsoft.com/office/powerpoint/2010/main" val="43266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INTERLUDE – PAIRED END SEQUENCING PARAMETERS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3047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8013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CE9A047-22C9-974E-A9EC-35D8A47FD0E3}"/>
              </a:ext>
            </a:extLst>
          </p:cNvPr>
          <p:cNvSpPr txBox="1"/>
          <p:nvPr/>
        </p:nvSpPr>
        <p:spPr>
          <a:xfrm>
            <a:off x="19131" y="2148163"/>
            <a:ext cx="1099515" cy="1200329"/>
          </a:xfrm>
          <a:prstGeom prst="rect">
            <a:avLst/>
          </a:prstGeom>
          <a:noFill/>
          <a:ln w="76200">
            <a:solidFill>
              <a:srgbClr val="FF0000"/>
            </a:solidFill>
          </a:ln>
        </p:spPr>
        <p:txBody>
          <a:bodyPr wrap="square" rtlCol="0">
            <a:spAutoFit/>
          </a:bodyPr>
          <a:lstStyle/>
          <a:p>
            <a:r>
              <a:rPr lang="en-US" dirty="0"/>
              <a:t>Both reads get the same “name”</a:t>
            </a:r>
          </a:p>
        </p:txBody>
      </p:sp>
    </p:spTree>
    <p:extLst>
      <p:ext uri="{BB962C8B-B14F-4D97-AF65-F5344CB8AC3E}">
        <p14:creationId xmlns:p14="http://schemas.microsoft.com/office/powerpoint/2010/main" val="3116373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endParaRPr lang="en-GB"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4226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717268" y="3377660"/>
            <a:ext cx="8869500" cy="369299"/>
            <a:chOff x="193268" y="3350047"/>
            <a:chExt cx="886950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295192" y="3350047"/>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4869"/>
                  </a:solidFill>
                  <a:latin typeface="Arial"/>
                  <a:ea typeface="Arial"/>
                  <a:cs typeface="Arial"/>
                  <a:sym typeface="Arial"/>
                </a:rPr>
                <a:t>Freeze</a:t>
              </a:r>
              <a:endParaRPr dirty="0"/>
            </a:p>
          </p:txBody>
        </p:sp>
      </p:grpSp>
      <p:sp>
        <p:nvSpPr>
          <p:cNvPr id="3" name="TextBox 2">
            <a:extLst>
              <a:ext uri="{FF2B5EF4-FFF2-40B4-BE49-F238E27FC236}">
                <a16:creationId xmlns:a16="http://schemas.microsoft.com/office/drawing/2014/main" id="{E6BE22A2-ED38-2C4C-B450-1AEB5AA501AE}"/>
              </a:ext>
            </a:extLst>
          </p:cNvPr>
          <p:cNvSpPr txBox="1"/>
          <p:nvPr/>
        </p:nvSpPr>
        <p:spPr>
          <a:xfrm>
            <a:off x="0" y="1176133"/>
            <a:ext cx="1837816" cy="4524315"/>
          </a:xfrm>
          <a:prstGeom prst="rect">
            <a:avLst/>
          </a:prstGeom>
          <a:noFill/>
          <a:ln>
            <a:solidFill>
              <a:srgbClr val="FF0000"/>
            </a:solidFill>
          </a:ln>
        </p:spPr>
        <p:txBody>
          <a:bodyPr wrap="square" rtlCol="0">
            <a:spAutoFit/>
          </a:bodyPr>
          <a:lstStyle/>
          <a:p>
            <a:r>
              <a:rPr lang="en-US" dirty="0"/>
              <a:t>There might be</a:t>
            </a:r>
          </a:p>
          <a:p>
            <a:r>
              <a:rPr lang="en-US" dirty="0"/>
              <a:t>10’s, 100’s or </a:t>
            </a:r>
          </a:p>
          <a:p>
            <a:r>
              <a:rPr lang="en-US" dirty="0"/>
              <a:t>thousands of samples.</a:t>
            </a:r>
          </a:p>
          <a:p>
            <a:endParaRPr lang="en-US" dirty="0"/>
          </a:p>
          <a:p>
            <a:r>
              <a:rPr lang="en-US" dirty="0"/>
              <a:t>This needs a coordinated workflow:</a:t>
            </a:r>
          </a:p>
          <a:p>
            <a:endParaRPr lang="en-US" dirty="0"/>
          </a:p>
          <a:p>
            <a:endParaRPr lang="en-US" dirty="0"/>
          </a:p>
          <a:p>
            <a:endParaRPr lang="en-US" dirty="0"/>
          </a:p>
          <a:p>
            <a:endParaRPr lang="en-US" dirty="0"/>
          </a:p>
          <a:p>
            <a:endParaRPr lang="en-US" dirty="0"/>
          </a:p>
          <a:p>
            <a:endParaRPr lang="en-US" dirty="0"/>
          </a:p>
          <a:p>
            <a:r>
              <a:rPr lang="en-US" dirty="0"/>
              <a:t>Alignment is just one part</a:t>
            </a:r>
          </a:p>
        </p:txBody>
      </p:sp>
      <p:sp>
        <p:nvSpPr>
          <p:cNvPr id="4" name="Right Arrow 3">
            <a:extLst>
              <a:ext uri="{FF2B5EF4-FFF2-40B4-BE49-F238E27FC236}">
                <a16:creationId xmlns:a16="http://schemas.microsoft.com/office/drawing/2014/main" id="{D16C4FC4-84AB-664B-A02D-FF12C761A0DD}"/>
              </a:ext>
            </a:extLst>
          </p:cNvPr>
          <p:cNvSpPr/>
          <p:nvPr/>
        </p:nvSpPr>
        <p:spPr>
          <a:xfrm>
            <a:off x="1634119" y="1622125"/>
            <a:ext cx="801150" cy="616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FF0D0DF-2BB8-A445-BB01-EE96E106FB73}"/>
              </a:ext>
            </a:extLst>
          </p:cNvPr>
          <p:cNvCxnSpPr/>
          <p:nvPr/>
        </p:nvCxnSpPr>
        <p:spPr>
          <a:xfrm flipV="1">
            <a:off x="786809" y="4746229"/>
            <a:ext cx="3194454" cy="369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8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3">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627" name="Shape 627"/>
              <p:cNvSpPr/>
              <p:nvPr/>
            </p:nvSpPr>
            <p:spPr>
              <a:xfrm>
                <a:off x="2900113" y="372170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4">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5">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6">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7">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pic>
        <p:nvPicPr>
          <p:cNvPr id="580" name="Shape 580"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solidFill>
            <a:schemeClr val="accent1">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solidFill>
            <a:schemeClr val="accent6">
              <a:lumMod val="40000"/>
              <a:lumOff val="6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dirty="0">
                <a:solidFill>
                  <a:srgbClr val="004869"/>
                </a:solidFill>
                <a:latin typeface="Arial"/>
                <a:ea typeface="Arial"/>
                <a:cs typeface="Arial"/>
                <a:sym typeface="Arial"/>
              </a:rPr>
              <a:t>NA34842</a:t>
            </a:r>
            <a:endParaRPr dirty="0"/>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Tree>
    <p:extLst>
      <p:ext uri="{BB962C8B-B14F-4D97-AF65-F5344CB8AC3E}">
        <p14:creationId xmlns:p14="http://schemas.microsoft.com/office/powerpoint/2010/main" val="3795845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ea typeface="Calibri"/>
                <a:cs typeface="Calibri"/>
                <a:sym typeface="Calibri"/>
              </a:rPr>
              <a:t>Process of determining the most likely source of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observed DNA sequencing read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within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a:t>
            </a:r>
            <a:r>
              <a:rPr lang="en-GB" b="1" i="1" dirty="0">
                <a:solidFill>
                  <a:srgbClr val="FF0000"/>
                </a:solidFill>
                <a:ea typeface="Calibri"/>
                <a:cs typeface="Calibri"/>
                <a:sym typeface="Calibri"/>
              </a:rPr>
              <a:t>reference genome sequence</a:t>
            </a:r>
            <a:br>
              <a:rPr lang="en-GB"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66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1688997" cy="646331"/>
          </a:xfrm>
          <a:prstGeom prst="rect">
            <a:avLst/>
          </a:prstGeom>
          <a:solidFill>
            <a:schemeClr val="accent2"/>
          </a:solidFill>
        </p:spPr>
        <p:txBody>
          <a:bodyPr wrap="square" rtlCol="0">
            <a:spAutoFit/>
          </a:bodyPr>
          <a:lstStyle/>
          <a:p>
            <a:r>
              <a:rPr lang="en-US" sz="3600" dirty="0"/>
              <a:t>WHY?</a:t>
            </a:r>
          </a:p>
        </p:txBody>
      </p:sp>
    </p:spTree>
    <p:extLst>
      <p:ext uri="{BB962C8B-B14F-4D97-AF65-F5344CB8AC3E}">
        <p14:creationId xmlns:p14="http://schemas.microsoft.com/office/powerpoint/2010/main" val="1282584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4755392" cy="923330"/>
          </a:xfrm>
          <a:prstGeom prst="rect">
            <a:avLst/>
          </a:prstGeom>
          <a:solidFill>
            <a:schemeClr val="accent6">
              <a:lumMod val="20000"/>
              <a:lumOff val="80000"/>
            </a:schemeClr>
          </a:solidFill>
          <a:ln>
            <a:solidFill>
              <a:srgbClr val="FF0000"/>
            </a:solidFill>
          </a:ln>
        </p:spPr>
        <p:txBody>
          <a:bodyPr wrap="square" rtlCol="0">
            <a:spAutoFit/>
          </a:bodyPr>
          <a:lstStyle/>
          <a:p>
            <a:pPr marL="285750" indent="-285750">
              <a:buFontTx/>
              <a:buChar char="-"/>
            </a:pPr>
            <a:r>
              <a:rPr lang="en-US" dirty="0"/>
              <a:t>Mitigation of batch (run/instrument) effects</a:t>
            </a:r>
          </a:p>
          <a:p>
            <a:pPr marL="742950" lvl="1" indent="-285750">
              <a:buFontTx/>
              <a:buChar char="-"/>
            </a:pPr>
            <a:r>
              <a:rPr lang="en-US" dirty="0"/>
              <a:t>Split library over multiple lanes</a:t>
            </a:r>
          </a:p>
          <a:p>
            <a:r>
              <a:rPr lang="en-US" dirty="0"/>
              <a:t>- Increasing  sequencing depth (more libraries)</a:t>
            </a:r>
          </a:p>
        </p:txBody>
      </p:sp>
    </p:spTree>
    <p:extLst>
      <p:ext uri="{BB962C8B-B14F-4D97-AF65-F5344CB8AC3E}">
        <p14:creationId xmlns:p14="http://schemas.microsoft.com/office/powerpoint/2010/main" val="983062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521428" cy="1148227"/>
            <a:chOff x="82828" y="3009649"/>
            <a:chExt cx="8521428" cy="1148227"/>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cxnSp>
          <p:nvCxnSpPr>
            <p:cNvPr id="78" name="Shape 643">
              <a:extLst>
                <a:ext uri="{FF2B5EF4-FFF2-40B4-BE49-F238E27FC236}">
                  <a16:creationId xmlns:a16="http://schemas.microsoft.com/office/drawing/2014/main" id="{C5FCB31B-4A2D-3042-9782-2764C0603ECD}"/>
                </a:ext>
              </a:extLst>
            </p:cNvPr>
            <p:cNvCxnSpPr>
              <a:cxnSpLocks/>
            </p:cNvCxnSpPr>
            <p:nvPr/>
          </p:nvCxnSpPr>
          <p:spPr>
            <a:xfrm flipV="1">
              <a:off x="686728" y="4137232"/>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you’ve done this in previous talk</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8E90B-36A8-944B-B0D6-AC32543A3407}"/>
              </a:ext>
            </a:extLst>
          </p:cNvPr>
          <p:cNvSpPr txBox="1"/>
          <p:nvPr/>
        </p:nvSpPr>
        <p:spPr>
          <a:xfrm>
            <a:off x="10164677" y="3962662"/>
            <a:ext cx="1639808" cy="369332"/>
          </a:xfrm>
          <a:prstGeom prst="rect">
            <a:avLst/>
          </a:prstGeom>
          <a:solidFill>
            <a:srgbClr val="FF0000"/>
          </a:solidFill>
        </p:spPr>
        <p:txBody>
          <a:bodyPr wrap="none" rtlCol="0">
            <a:spAutoFit/>
          </a:bodyPr>
          <a:lstStyle/>
          <a:p>
            <a:r>
              <a:rPr lang="en-US" dirty="0"/>
              <a:t>POST-ALIGN QC</a:t>
            </a:r>
          </a:p>
        </p:txBody>
      </p:sp>
    </p:spTree>
    <p:extLst>
      <p:ext uri="{BB962C8B-B14F-4D97-AF65-F5344CB8AC3E}">
        <p14:creationId xmlns:p14="http://schemas.microsoft.com/office/powerpoint/2010/main" val="2903343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rgbClr val="FF0000"/>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1E6B978-3170-C64A-A128-03C4E3022AFB}"/>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5293B43C-CF60-6E45-9671-5F38D694785E}"/>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Tree>
    <p:extLst>
      <p:ext uri="{BB962C8B-B14F-4D97-AF65-F5344CB8AC3E}">
        <p14:creationId xmlns:p14="http://schemas.microsoft.com/office/powerpoint/2010/main" val="21564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17" name="Shape 71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a:t>
            </a:r>
            <a:endParaRPr sz="2400" b="1" dirty="0">
              <a:solidFill>
                <a:srgbClr val="000000"/>
              </a:solidFill>
              <a:latin typeface="Arial"/>
              <a:ea typeface="Arial"/>
              <a:cs typeface="Arial"/>
              <a:sym typeface="Arial"/>
            </a:endParaRPr>
          </a:p>
        </p:txBody>
      </p:sp>
      <p:sp>
        <p:nvSpPr>
          <p:cNvPr id="718" name="Shape 718"/>
          <p:cNvSpPr txBox="1"/>
          <p:nvPr/>
        </p:nvSpPr>
        <p:spPr>
          <a:xfrm>
            <a:off x="1919536" y="1268760"/>
            <a:ext cx="8352928" cy="4752528"/>
          </a:xfrm>
          <a:prstGeom prst="rect">
            <a:avLst/>
          </a:prstGeom>
          <a:noFill/>
          <a:ln>
            <a:noFill/>
          </a:ln>
        </p:spPr>
        <p:txBody>
          <a:bodyPr spcFirstLastPara="1" wrap="square" lIns="91425" tIns="45700" rIns="91425" bIns="45700" anchor="t" anchorCtr="0">
            <a:noAutofit/>
          </a:bodyPr>
          <a:lstStyle/>
          <a:p>
            <a:pPr>
              <a:buClr>
                <a:schemeClr val="dk1"/>
              </a:buClr>
              <a:buSzPts val="500"/>
            </a:pPr>
            <a:r>
              <a:rPr lang="en-GB" sz="2000" dirty="0">
                <a:solidFill>
                  <a:srgbClr val="000000"/>
                </a:solidFill>
                <a:latin typeface="Calibri"/>
                <a:ea typeface="Calibri"/>
                <a:cs typeface="Calibri"/>
                <a:sym typeface="Calibri"/>
              </a:rPr>
              <a:t>FIRST - align each separate FASTQ: library x lane</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dirty="0">
                <a:solidFill>
                  <a:srgbClr val="000000"/>
                </a:solidFill>
                <a:latin typeface="Calibri"/>
                <a:ea typeface="Calibri"/>
                <a:cs typeface="Calibri"/>
                <a:sym typeface="Calibri"/>
              </a:rPr>
              <a:t>Input: BAM</a:t>
            </a:r>
          </a:p>
          <a:p>
            <a:pPr>
              <a:spcBef>
                <a:spcPts val="400"/>
              </a:spcBef>
              <a:buClr>
                <a:schemeClr val="dk1"/>
              </a:buClr>
              <a:buSzPts val="500"/>
            </a:pPr>
            <a:r>
              <a:rPr lang="en-GB" sz="2000" b="1" dirty="0">
                <a:solidFill>
                  <a:srgbClr val="000000"/>
                </a:solidFill>
                <a:latin typeface="Calibri"/>
                <a:ea typeface="Calibri"/>
                <a:cs typeface="Calibri"/>
                <a:sym typeface="Calibri"/>
              </a:rPr>
              <a:t>Process 1: INDEL (local) realignment</a:t>
            </a:r>
            <a:endParaRPr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Process 2: Base quality recalibration</a:t>
            </a:r>
            <a:endParaRPr b="1" dirty="0"/>
          </a:p>
          <a:p>
            <a:pPr>
              <a:spcBef>
                <a:spcPts val="400"/>
              </a:spcBef>
              <a:buClr>
                <a:schemeClr val="dk1"/>
              </a:buClr>
              <a:buSzPts val="500"/>
            </a:pPr>
            <a:r>
              <a:rPr lang="en-GB" sz="2000" dirty="0">
                <a:solidFill>
                  <a:srgbClr val="000000"/>
                </a:solidFill>
                <a:latin typeface="Calibri"/>
                <a:ea typeface="Calibri"/>
                <a:cs typeface="Calibri"/>
                <a:sym typeface="Calibri"/>
              </a:rPr>
              <a:t>Output: BAM</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dirty="0">
                <a:solidFill>
                  <a:srgbClr val="000000"/>
                </a:solidFill>
                <a:latin typeface="Calibri"/>
                <a:cs typeface="Calibri"/>
                <a:sym typeface="Calibri"/>
              </a:rPr>
              <a:t>Merge independent lanes BAMS in same library together</a:t>
            </a: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b="1" dirty="0">
                <a:solidFill>
                  <a:srgbClr val="000000"/>
                </a:solidFill>
                <a:latin typeface="Calibri"/>
                <a:cs typeface="Calibri"/>
                <a:sym typeface="Calibri"/>
              </a:rPr>
              <a:t>Process 3: library - level mark-duplication</a:t>
            </a:r>
            <a:endParaRPr b="1" dirty="0"/>
          </a:p>
          <a:p>
            <a:pPr>
              <a:buClr>
                <a:srgbClr val="004869"/>
              </a:buClr>
              <a:buSzPts val="500"/>
            </a:pPr>
            <a:endParaRPr sz="2000" dirty="0">
              <a:solidFill>
                <a:srgbClr val="000000"/>
              </a:solidFill>
              <a:latin typeface="Calibri"/>
              <a:ea typeface="Calibri"/>
              <a:cs typeface="Calibri"/>
              <a:sym typeface="Calibri"/>
            </a:endParaRPr>
          </a:p>
        </p:txBody>
      </p:sp>
      <p:sp>
        <p:nvSpPr>
          <p:cNvPr id="2" name="Right Brace 1">
            <a:extLst>
              <a:ext uri="{FF2B5EF4-FFF2-40B4-BE49-F238E27FC236}">
                <a16:creationId xmlns:a16="http://schemas.microsoft.com/office/drawing/2014/main" id="{73D287D6-F6DC-4941-8315-850CD47869F1}"/>
              </a:ext>
            </a:extLst>
          </p:cNvPr>
          <p:cNvSpPr/>
          <p:nvPr/>
        </p:nvSpPr>
        <p:spPr>
          <a:xfrm>
            <a:off x="6010507" y="2219094"/>
            <a:ext cx="691376" cy="1557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5C6B0C-EFB9-0341-B2C9-89FE024F7F06}"/>
              </a:ext>
            </a:extLst>
          </p:cNvPr>
          <p:cNvSpPr txBox="1"/>
          <p:nvPr/>
        </p:nvSpPr>
        <p:spPr>
          <a:xfrm>
            <a:off x="7024029" y="2087343"/>
            <a:ext cx="4047893" cy="1754326"/>
          </a:xfrm>
          <a:prstGeom prst="rect">
            <a:avLst/>
          </a:prstGeom>
          <a:noFill/>
        </p:spPr>
        <p:txBody>
          <a:bodyPr wrap="square" rtlCol="0">
            <a:spAutoFit/>
          </a:bodyPr>
          <a:lstStyle/>
          <a:p>
            <a:r>
              <a:rPr lang="en-US" sz="3600" dirty="0"/>
              <a:t>BAM improvement Part of …</a:t>
            </a:r>
          </a:p>
          <a:p>
            <a:r>
              <a:rPr lang="en-US" sz="3600" dirty="0"/>
              <a:t>“GATK Best Practice”</a:t>
            </a:r>
          </a:p>
        </p:txBody>
      </p:sp>
      <p:cxnSp>
        <p:nvCxnSpPr>
          <p:cNvPr id="5" name="Straight Connector 4">
            <a:extLst>
              <a:ext uri="{FF2B5EF4-FFF2-40B4-BE49-F238E27FC236}">
                <a16:creationId xmlns:a16="http://schemas.microsoft.com/office/drawing/2014/main" id="{7A3388DA-9F3F-6940-AAB6-CA1CEC3208EE}"/>
              </a:ext>
            </a:extLst>
          </p:cNvPr>
          <p:cNvCxnSpPr/>
          <p:nvPr/>
        </p:nvCxnSpPr>
        <p:spPr>
          <a:xfrm>
            <a:off x="1919536" y="2893672"/>
            <a:ext cx="39951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3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56" name="Shape 75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Base Quality Score Recalibration</a:t>
            </a:r>
            <a:endParaRPr sz="2400" b="1" dirty="0">
              <a:solidFill>
                <a:srgbClr val="000000"/>
              </a:solidFill>
              <a:latin typeface="Arial"/>
              <a:ea typeface="Arial"/>
              <a:cs typeface="Arial"/>
              <a:sym typeface="Arial"/>
            </a:endParaRPr>
          </a:p>
        </p:txBody>
      </p:sp>
      <p:sp>
        <p:nvSpPr>
          <p:cNvPr id="757" name="Shape 757"/>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buClr>
                <a:srgbClr val="004869"/>
              </a:buClr>
              <a:buSzPts val="400"/>
            </a:pPr>
            <a:r>
              <a:rPr lang="en-GB" sz="1600" dirty="0">
                <a:solidFill>
                  <a:srgbClr val="000000"/>
                </a:solidFill>
                <a:latin typeface="Arial"/>
                <a:ea typeface="Arial"/>
                <a:cs typeface="Arial"/>
                <a:sym typeface="Arial"/>
              </a:rPr>
              <a:t>Each base call has an associated base call quality</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What is the chance that the base call is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Illumina evidence: intensity values + cycle</a:t>
            </a:r>
            <a:endParaRPr dirty="0"/>
          </a:p>
          <a:p>
            <a:pPr marL="457200" indent="-330200">
              <a:buClr>
                <a:schemeClr val="dk1"/>
              </a:buClr>
              <a:buSzPts val="1600"/>
              <a:buFont typeface="Arial"/>
              <a:buChar char="•"/>
            </a:pPr>
            <a:r>
              <a:rPr lang="en-GB" sz="1600" dirty="0" err="1">
                <a:solidFill>
                  <a:srgbClr val="000000"/>
                </a:solidFill>
                <a:latin typeface="Arial"/>
                <a:ea typeface="Arial"/>
                <a:cs typeface="Arial"/>
                <a:sym typeface="Arial"/>
              </a:rPr>
              <a:t>Phred</a:t>
            </a:r>
            <a:r>
              <a:rPr lang="en-GB" sz="1600" dirty="0">
                <a:solidFill>
                  <a:srgbClr val="000000"/>
                </a:solidFill>
                <a:latin typeface="Arial"/>
                <a:ea typeface="Arial"/>
                <a:cs typeface="Arial"/>
                <a:sym typeface="Arial"/>
              </a:rPr>
              <a:t> values (log scale)</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Q10 = 1 in 10 chance of base call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Q20 = 1 in 100 chance of base call incorrect</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Accurate base qualities essential measure in variant calling</a:t>
            </a:r>
            <a:endParaRPr dirty="0"/>
          </a:p>
          <a:p>
            <a:pPr>
              <a:spcBef>
                <a:spcPts val="370"/>
              </a:spcBef>
              <a:buClr>
                <a:schemeClr val="dk1"/>
              </a:buClr>
              <a:buSzPts val="400"/>
            </a:pPr>
            <a:endParaRPr sz="1600" b="1" dirty="0">
              <a:solidFill>
                <a:srgbClr val="000000"/>
              </a:solidFill>
              <a:latin typeface="Arial"/>
              <a:ea typeface="Arial"/>
              <a:cs typeface="Arial"/>
              <a:sym typeface="Arial"/>
            </a:endParaRPr>
          </a:p>
          <a:p>
            <a:pPr>
              <a:spcBef>
                <a:spcPts val="370"/>
              </a:spcBef>
              <a:buClr>
                <a:schemeClr val="dk1"/>
              </a:buClr>
              <a:buSzPts val="400"/>
            </a:pPr>
            <a:r>
              <a:rPr lang="en-GB" sz="1600" b="1" dirty="0">
                <a:solidFill>
                  <a:srgbClr val="000000"/>
                </a:solidFill>
                <a:latin typeface="Arial"/>
                <a:ea typeface="Arial"/>
                <a:cs typeface="Arial"/>
                <a:sym typeface="Arial"/>
              </a:rPr>
              <a:t>Rule of thumb: Anything less than Q20 is not useful data</a:t>
            </a:r>
            <a:endParaRPr dirty="0"/>
          </a:p>
          <a:p>
            <a:pPr>
              <a:spcBef>
                <a:spcPts val="370"/>
              </a:spcBef>
              <a:buClr>
                <a:schemeClr val="dk1"/>
              </a:buClr>
              <a:buSzPts val="400"/>
            </a:pPr>
            <a:endParaRPr sz="1600" dirty="0">
              <a:solidFill>
                <a:srgbClr val="000000"/>
              </a:solidFill>
              <a:latin typeface="Arial"/>
              <a:ea typeface="Arial"/>
              <a:cs typeface="Arial"/>
              <a:sym typeface="Arial"/>
            </a:endParaRPr>
          </a:p>
          <a:p>
            <a:pPr>
              <a:spcBef>
                <a:spcPts val="370"/>
              </a:spcBef>
              <a:buClr>
                <a:srgbClr val="004869"/>
              </a:buClr>
              <a:buSzPts val="400"/>
            </a:pPr>
            <a:r>
              <a:rPr lang="en-GB" sz="1600" b="1" dirty="0">
                <a:solidFill>
                  <a:srgbClr val="000000"/>
                </a:solidFill>
                <a:latin typeface="Arial"/>
                <a:ea typeface="Arial"/>
                <a:cs typeface="Arial"/>
                <a:sym typeface="Arial"/>
              </a:rPr>
              <a:t>BUT:</a:t>
            </a:r>
          </a:p>
          <a:p>
            <a:pPr>
              <a:spcBef>
                <a:spcPts val="370"/>
              </a:spcBef>
              <a:buClr>
                <a:srgbClr val="004869"/>
              </a:buClr>
              <a:buSzPts val="400"/>
            </a:pPr>
            <a:r>
              <a:rPr lang="en-GB" sz="1600" dirty="0">
                <a:solidFill>
                  <a:srgbClr val="000000"/>
                </a:solidFill>
                <a:latin typeface="Arial"/>
                <a:cs typeface="Arial"/>
                <a:sym typeface="Arial"/>
              </a:rPr>
              <a:t>The base quality scores produced by a sequencer can be influenced by </a:t>
            </a:r>
            <a:r>
              <a:rPr lang="en-GB" sz="1600" i="1" dirty="0">
                <a:solidFill>
                  <a:srgbClr val="FF0000"/>
                </a:solidFill>
                <a:latin typeface="Arial"/>
                <a:cs typeface="Arial"/>
                <a:sym typeface="Arial"/>
              </a:rPr>
              <a:t>systematic technical error</a:t>
            </a:r>
            <a:r>
              <a:rPr lang="en-GB" sz="1600" dirty="0">
                <a:solidFill>
                  <a:srgbClr val="000000"/>
                </a:solidFill>
                <a:latin typeface="Arial"/>
                <a:cs typeface="Arial"/>
                <a:sym typeface="Arial"/>
              </a:rPr>
              <a:t>:</a:t>
            </a:r>
          </a:p>
          <a:p>
            <a:pPr>
              <a:spcBef>
                <a:spcPts val="370"/>
              </a:spcBef>
              <a:buClr>
                <a:srgbClr val="004869"/>
              </a:buClr>
              <a:buSzPts val="400"/>
            </a:pPr>
            <a:r>
              <a:rPr lang="en-GB" sz="1600" dirty="0">
                <a:solidFill>
                  <a:srgbClr val="000000"/>
                </a:solidFill>
                <a:latin typeface="Arial"/>
                <a:cs typeface="Arial"/>
                <a:sym typeface="Arial"/>
              </a:rPr>
              <a:t>They can vary with sequence context, position in read etc.</a:t>
            </a:r>
          </a:p>
          <a:p>
            <a:pPr>
              <a:spcBef>
                <a:spcPts val="370"/>
              </a:spcBef>
              <a:buClr>
                <a:srgbClr val="004869"/>
              </a:buClr>
              <a:buSzPts val="400"/>
            </a:pPr>
            <a:r>
              <a:rPr lang="en-GB" sz="1600" dirty="0">
                <a:solidFill>
                  <a:srgbClr val="000000"/>
                </a:solidFill>
                <a:latin typeface="Arial"/>
                <a:cs typeface="Arial"/>
                <a:sym typeface="Arial"/>
              </a:rPr>
              <a:t>Therefore the quality score can be off</a:t>
            </a:r>
          </a:p>
          <a:p>
            <a:pPr>
              <a:spcBef>
                <a:spcPts val="370"/>
              </a:spcBef>
              <a:buClr>
                <a:srgbClr val="004869"/>
              </a:buClr>
              <a:buSzPts val="400"/>
            </a:pPr>
            <a:r>
              <a:rPr lang="en-GB" sz="1600" dirty="0">
                <a:solidFill>
                  <a:srgbClr val="000000"/>
                </a:solidFill>
                <a:latin typeface="Arial"/>
                <a:cs typeface="Arial"/>
                <a:sym typeface="Arial"/>
              </a:rPr>
              <a:t>Therefore variant calling can be influenced. </a:t>
            </a:r>
          </a:p>
          <a:p>
            <a:pPr>
              <a:spcBef>
                <a:spcPts val="370"/>
              </a:spcBef>
              <a:buClr>
                <a:srgbClr val="004869"/>
              </a:buClr>
              <a:buSzPts val="400"/>
            </a:pPr>
            <a:endParaRPr lang="en-GB" sz="1600" dirty="0">
              <a:solidFill>
                <a:srgbClr val="000000"/>
              </a:solidFill>
              <a:latin typeface="Arial"/>
              <a:cs typeface="Arial"/>
              <a:sym typeface="Arial"/>
            </a:endParaRPr>
          </a:p>
          <a:p>
            <a:pPr>
              <a:spcBef>
                <a:spcPts val="370"/>
              </a:spcBef>
              <a:buClr>
                <a:srgbClr val="004869"/>
              </a:buClr>
              <a:buSzPts val="400"/>
            </a:pPr>
            <a:r>
              <a:rPr lang="en-GB" sz="1600" dirty="0">
                <a:solidFill>
                  <a:srgbClr val="000000"/>
                </a:solidFill>
                <a:latin typeface="Arial"/>
                <a:cs typeface="Arial"/>
                <a:sym typeface="Arial"/>
              </a:rPr>
              <a:t>BQSR: adjusts the quality of each base to adjust for these systematic errors</a:t>
            </a:r>
          </a:p>
          <a:p>
            <a:pPr>
              <a:spcBef>
                <a:spcPts val="370"/>
              </a:spcBef>
              <a:buClr>
                <a:srgbClr val="004869"/>
              </a:buClr>
              <a:buSzPts val="400"/>
            </a:pPr>
            <a:endParaRPr lang="en-GB" sz="1600" dirty="0">
              <a:solidFill>
                <a:srgbClr val="000000"/>
              </a:solidFill>
              <a:latin typeface="Arial"/>
              <a:cs typeface="Arial"/>
              <a:sym typeface="Arial"/>
            </a:endParaRPr>
          </a:p>
        </p:txBody>
      </p:sp>
      <p:sp>
        <p:nvSpPr>
          <p:cNvPr id="758" name="Shape 758"/>
          <p:cNvSpPr txBox="1"/>
          <p:nvPr/>
        </p:nvSpPr>
        <p:spPr>
          <a:xfrm>
            <a:off x="7320136" y="6237312"/>
            <a:ext cx="316835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a:solidFill>
                  <a:srgbClr val="000000"/>
                </a:solidFill>
                <a:latin typeface="Arial"/>
                <a:ea typeface="Arial"/>
                <a:cs typeface="Arial"/>
                <a:sym typeface="Arial"/>
              </a:rPr>
              <a:t>https://www.ncbi.nlm.nih.gov/pmc/articles/PMC3409179/</a:t>
            </a:r>
            <a:endParaRPr/>
          </a:p>
        </p:txBody>
      </p:sp>
    </p:spTree>
    <p:extLst>
      <p:ext uri="{BB962C8B-B14F-4D97-AF65-F5344CB8AC3E}">
        <p14:creationId xmlns:p14="http://schemas.microsoft.com/office/powerpoint/2010/main" val="227667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64" name="Shape 7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a:t>
            </a:r>
            <a:endParaRPr sz="2400" b="1">
              <a:solidFill>
                <a:srgbClr val="000000"/>
              </a:solidFill>
              <a:latin typeface="Arial"/>
              <a:ea typeface="Arial"/>
              <a:cs typeface="Arial"/>
              <a:sym typeface="Arial"/>
            </a:endParaRPr>
          </a:p>
        </p:txBody>
      </p:sp>
      <p:sp>
        <p:nvSpPr>
          <p:cNvPr id="765" name="Shape 765"/>
          <p:cNvSpPr txBox="1"/>
          <p:nvPr/>
        </p:nvSpPr>
        <p:spPr>
          <a:xfrm>
            <a:off x="1919536" y="980728"/>
            <a:ext cx="8352928" cy="5400600"/>
          </a:xfrm>
          <a:prstGeom prst="rect">
            <a:avLst/>
          </a:prstGeom>
          <a:noFill/>
          <a:ln>
            <a:noFill/>
          </a:ln>
        </p:spPr>
        <p:txBody>
          <a:bodyPr spcFirstLastPara="1" wrap="square" lIns="91425" tIns="45700" rIns="91425" bIns="45700" anchor="t" anchorCtr="0">
            <a:noAutofit/>
          </a:bodyPr>
          <a:lstStyle/>
          <a:p>
            <a:pPr>
              <a:buClr>
                <a:srgbClr val="004869"/>
              </a:buClr>
              <a:buSzPts val="463"/>
            </a:pPr>
            <a:r>
              <a:rPr lang="en-GB" sz="1850" dirty="0">
                <a:solidFill>
                  <a:srgbClr val="000000"/>
                </a:solidFill>
                <a:latin typeface="Arial"/>
                <a:ea typeface="Arial"/>
                <a:cs typeface="Arial"/>
                <a:sym typeface="Arial"/>
              </a:rPr>
              <a:t>The idea of recalibration:</a:t>
            </a:r>
            <a:endParaRPr dirty="0"/>
          </a:p>
          <a:p>
            <a:pPr marL="457200" indent="-342900">
              <a:buClr>
                <a:schemeClr val="dk1"/>
              </a:buClr>
              <a:buSzPts val="1650"/>
              <a:buFont typeface="Arial"/>
              <a:buChar char="•"/>
            </a:pPr>
            <a:r>
              <a:rPr lang="en-GB" sz="1600" dirty="0">
                <a:solidFill>
                  <a:srgbClr val="000000"/>
                </a:solidFill>
                <a:latin typeface="Arial"/>
                <a:ea typeface="Arial"/>
                <a:cs typeface="Arial"/>
                <a:sym typeface="Arial"/>
              </a:rPr>
              <a:t>Use the alignment of your reads to a human reference</a:t>
            </a:r>
            <a:endParaRPr sz="1600" dirty="0"/>
          </a:p>
          <a:p>
            <a:pPr marL="457200" indent="-342900">
              <a:buClr>
                <a:schemeClr val="dk1"/>
              </a:buClr>
              <a:buSzPts val="1650"/>
              <a:buFont typeface="Arial"/>
              <a:buChar char="•"/>
            </a:pPr>
            <a:r>
              <a:rPr lang="en-GB" sz="1600" b="1" dirty="0">
                <a:solidFill>
                  <a:srgbClr val="000000"/>
                </a:solidFill>
                <a:latin typeface="Arial"/>
                <a:ea typeface="Arial"/>
                <a:cs typeface="Arial"/>
                <a:sym typeface="Arial"/>
              </a:rPr>
              <a:t>Remove</a:t>
            </a:r>
            <a:r>
              <a:rPr lang="en-GB" sz="1600" dirty="0">
                <a:solidFill>
                  <a:srgbClr val="000000"/>
                </a:solidFill>
                <a:latin typeface="Arial"/>
                <a:ea typeface="Arial"/>
                <a:cs typeface="Arial"/>
                <a:sym typeface="Arial"/>
              </a:rPr>
              <a:t> all known variants dbSNP+1000G etc SNP sites</a:t>
            </a:r>
            <a:endParaRPr sz="1600" dirty="0"/>
          </a:p>
          <a:p>
            <a:pPr marL="457200" indent="-342900">
              <a:buClr>
                <a:schemeClr val="dk1"/>
              </a:buClr>
              <a:buSzPts val="1500"/>
              <a:buFont typeface="Arial"/>
              <a:buChar char="•"/>
            </a:pPr>
            <a:r>
              <a:rPr lang="en-GB" sz="1600" b="1" dirty="0">
                <a:solidFill>
                  <a:srgbClr val="000000"/>
                </a:solidFill>
                <a:latin typeface="Arial"/>
                <a:ea typeface="Arial"/>
                <a:cs typeface="Arial"/>
                <a:sym typeface="Arial"/>
              </a:rPr>
              <a:t>Assume</a:t>
            </a:r>
            <a:r>
              <a:rPr lang="en-GB" sz="1600" dirty="0">
                <a:solidFill>
                  <a:srgbClr val="000000"/>
                </a:solidFill>
                <a:latin typeface="Arial"/>
                <a:ea typeface="Arial"/>
                <a:cs typeface="Arial"/>
                <a:sym typeface="Arial"/>
              </a:rPr>
              <a:t> all other mismatches in your data </a:t>
            </a:r>
            <a:r>
              <a:rPr lang="en-GB" sz="1600" b="1" dirty="0">
                <a:solidFill>
                  <a:srgbClr val="000000"/>
                </a:solidFill>
                <a:latin typeface="Arial"/>
                <a:ea typeface="Arial"/>
                <a:cs typeface="Arial"/>
                <a:sym typeface="Arial"/>
              </a:rPr>
              <a:t>are sequencing errors</a:t>
            </a:r>
          </a:p>
          <a:p>
            <a:pPr marL="457200" indent="-342900">
              <a:buClr>
                <a:schemeClr val="dk1"/>
              </a:buClr>
              <a:buSzPts val="1500"/>
              <a:buFont typeface="Arial"/>
              <a:buChar char="•"/>
            </a:pPr>
            <a:r>
              <a:rPr lang="en-GB" sz="1600" dirty="0">
                <a:solidFill>
                  <a:srgbClr val="000000"/>
                </a:solidFill>
                <a:latin typeface="Arial"/>
                <a:cs typeface="Arial"/>
                <a:sym typeface="Arial"/>
              </a:rPr>
              <a:t>Now you can infer the mean observed (“empirical”) error rate for these bins:</a:t>
            </a:r>
            <a:endParaRPr lang="en-GB" sz="1600" dirty="0">
              <a:sym typeface="Arial"/>
            </a:endParaRP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Position of base in read (1 =&gt; length of read)</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Dinucleotide Sequence Context: AA, AT …, CA, CT …</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Empirical quality = number of mismatches / total number in bin.</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Compare empirical rate to </a:t>
            </a:r>
            <a:r>
              <a:rPr lang="en-GB" sz="1850" i="1" dirty="0">
                <a:solidFill>
                  <a:srgbClr val="000000"/>
                </a:solidFill>
                <a:latin typeface="Arial"/>
                <a:ea typeface="Arial"/>
                <a:cs typeface="Arial"/>
                <a:sym typeface="Arial"/>
              </a:rPr>
              <a:t>reported</a:t>
            </a:r>
            <a:r>
              <a:rPr lang="en-GB" sz="1850" dirty="0">
                <a:solidFill>
                  <a:srgbClr val="000000"/>
                </a:solidFill>
                <a:latin typeface="Arial"/>
                <a:ea typeface="Arial"/>
                <a:cs typeface="Arial"/>
                <a:sym typeface="Arial"/>
              </a:rPr>
              <a:t> sequencer base quality in each of these categories.</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Derive an adjustment for each category, to be applied to each reported base quality value</a:t>
            </a:r>
          </a:p>
          <a:p>
            <a:pPr marL="457200" indent="-342900">
              <a:buClr>
                <a:schemeClr val="dk1"/>
              </a:buClr>
              <a:buSzPts val="1500"/>
              <a:buFont typeface="Arial"/>
              <a:buChar char="•"/>
            </a:pPr>
            <a:endParaRPr sz="1850" dirty="0">
              <a:solidFill>
                <a:srgbClr val="000000"/>
              </a:solidFill>
              <a:latin typeface="Arial"/>
              <a:ea typeface="Arial"/>
              <a:cs typeface="Arial"/>
              <a:sym typeface="Arial"/>
            </a:endParaRPr>
          </a:p>
          <a:p>
            <a:pPr>
              <a:spcBef>
                <a:spcPts val="370"/>
              </a:spcBef>
              <a:buClr>
                <a:srgbClr val="004869"/>
              </a:buClr>
              <a:buSzPts val="463"/>
            </a:pPr>
            <a:r>
              <a:rPr lang="en-GB" sz="1850" dirty="0">
                <a:solidFill>
                  <a:srgbClr val="000000"/>
                </a:solidFill>
                <a:latin typeface="Arial"/>
                <a:ea typeface="Arial"/>
                <a:cs typeface="Arial"/>
                <a:sym typeface="Arial"/>
              </a:rPr>
              <a:t>e.g. Sequencer reports Q25 base calls for a “T” in context “AT"</a:t>
            </a:r>
            <a:endParaRPr dirty="0"/>
          </a:p>
          <a:p>
            <a:pPr marL="457200" indent="-342900">
              <a:spcBef>
                <a:spcPts val="370"/>
              </a:spcBef>
              <a:buClr>
                <a:schemeClr val="dk1"/>
              </a:buClr>
              <a:buSzPts val="1650"/>
              <a:buFont typeface="Arial"/>
              <a:buChar char="•"/>
            </a:pPr>
            <a:r>
              <a:rPr lang="en-GB" sz="1650" dirty="0">
                <a:solidFill>
                  <a:srgbClr val="000000"/>
                </a:solidFill>
                <a:latin typeface="Arial"/>
                <a:ea typeface="Arial"/>
                <a:cs typeface="Arial"/>
                <a:sym typeface="Arial"/>
              </a:rPr>
              <a:t>After alignment - it may be that ”T” in context “AT” actually mismatches the reference at a 1 in 100 rate, so are actually Q20</a:t>
            </a:r>
          </a:p>
          <a:p>
            <a:pPr marL="457200" indent="-342900">
              <a:spcBef>
                <a:spcPts val="370"/>
              </a:spcBef>
              <a:buClr>
                <a:schemeClr val="dk1"/>
              </a:buClr>
              <a:buSzPts val="1650"/>
              <a:buFont typeface="Arial"/>
              <a:buChar char="•"/>
            </a:pPr>
            <a:r>
              <a:rPr lang="en-GB" sz="1650" dirty="0">
                <a:solidFill>
                  <a:srgbClr val="000000"/>
                </a:solidFill>
                <a:latin typeface="Arial"/>
                <a:cs typeface="Arial"/>
                <a:sym typeface="Arial"/>
              </a:rPr>
              <a:t>Adjustment: for every T in “AT” – subtract 5 from BQ. (30=&gt;25, 21=&gt; 16 etc)</a:t>
            </a:r>
            <a:endParaRPr lang="en-GB" dirty="0">
              <a:sym typeface="Arial"/>
            </a:endParaRPr>
          </a:p>
          <a:p>
            <a:pPr marL="457200" indent="-342900">
              <a:spcBef>
                <a:spcPts val="370"/>
              </a:spcBef>
              <a:buClr>
                <a:schemeClr val="dk1"/>
              </a:buClr>
              <a:buSzPts val="1650"/>
              <a:buFont typeface="Arial"/>
              <a:buChar char="•"/>
            </a:pPr>
            <a:endParaRPr sz="1850" b="1" dirty="0">
              <a:solidFill>
                <a:srgbClr val="000000"/>
              </a:solidFill>
              <a:latin typeface="Arial"/>
              <a:ea typeface="Arial"/>
              <a:cs typeface="Arial"/>
              <a:sym typeface="Arial"/>
            </a:endParaRPr>
          </a:p>
          <a:p>
            <a:pPr>
              <a:spcBef>
                <a:spcPts val="370"/>
              </a:spcBef>
              <a:buClr>
                <a:schemeClr val="dk1"/>
              </a:buClr>
              <a:buSzPts val="463"/>
            </a:pPr>
            <a:r>
              <a:rPr lang="en-GB" sz="1850" b="1" dirty="0">
                <a:solidFill>
                  <a:srgbClr val="000000"/>
                </a:solidFill>
                <a:latin typeface="Arial"/>
                <a:ea typeface="Arial"/>
                <a:cs typeface="Arial"/>
                <a:sym typeface="Arial"/>
              </a:rPr>
              <a:t>NOTE</a:t>
            </a:r>
            <a:r>
              <a:rPr lang="en-GB" sz="1850" dirty="0">
                <a:solidFill>
                  <a:srgbClr val="000000"/>
                </a:solidFill>
                <a:latin typeface="Arial"/>
                <a:ea typeface="Arial"/>
                <a:cs typeface="Arial"/>
                <a:sym typeface="Arial"/>
              </a:rPr>
              <a:t>: requires a reference genome and a </a:t>
            </a:r>
            <a:r>
              <a:rPr lang="en-GB" sz="1850" dirty="0" err="1">
                <a:solidFill>
                  <a:srgbClr val="000000"/>
                </a:solidFill>
                <a:latin typeface="Arial"/>
                <a:ea typeface="Arial"/>
                <a:cs typeface="Arial"/>
                <a:sym typeface="Arial"/>
              </a:rPr>
              <a:t>catalog</a:t>
            </a:r>
            <a:r>
              <a:rPr lang="en-GB" sz="1850" dirty="0">
                <a:solidFill>
                  <a:srgbClr val="000000"/>
                </a:solidFill>
                <a:latin typeface="Arial"/>
                <a:ea typeface="Arial"/>
                <a:cs typeface="Arial"/>
                <a:sym typeface="Arial"/>
              </a:rPr>
              <a:t> of variable sites</a:t>
            </a:r>
            <a:endParaRPr dirty="0"/>
          </a:p>
        </p:txBody>
      </p:sp>
    </p:spTree>
    <p:extLst>
      <p:ext uri="{BB962C8B-B14F-4D97-AF65-F5344CB8AC3E}">
        <p14:creationId xmlns:p14="http://schemas.microsoft.com/office/powerpoint/2010/main" val="1383506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71" name="Shape 77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 effects</a:t>
            </a:r>
            <a:endParaRPr sz="2400" b="1">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33B68E-5960-8846-91BB-6391FB8421A7}"/>
              </a:ext>
            </a:extLst>
          </p:cNvPr>
          <p:cNvPicPr>
            <a:picLocks noChangeAspect="1"/>
          </p:cNvPicPr>
          <p:nvPr/>
        </p:nvPicPr>
        <p:blipFill>
          <a:blip r:embed="rId4"/>
          <a:stretch>
            <a:fillRect/>
          </a:stretch>
        </p:blipFill>
        <p:spPr>
          <a:xfrm>
            <a:off x="15669" y="1082063"/>
            <a:ext cx="5975114" cy="4617133"/>
          </a:xfrm>
          <a:prstGeom prst="rect">
            <a:avLst/>
          </a:prstGeom>
          <a:ln>
            <a:solidFill>
              <a:srgbClr val="FF0000"/>
            </a:solidFill>
          </a:ln>
        </p:spPr>
      </p:pic>
      <p:pic>
        <p:nvPicPr>
          <p:cNvPr id="3" name="Picture 2">
            <a:extLst>
              <a:ext uri="{FF2B5EF4-FFF2-40B4-BE49-F238E27FC236}">
                <a16:creationId xmlns:a16="http://schemas.microsoft.com/office/drawing/2014/main" id="{551C077E-E3AF-8C41-B6DB-23FF41C712E3}"/>
              </a:ext>
            </a:extLst>
          </p:cNvPr>
          <p:cNvPicPr>
            <a:picLocks noChangeAspect="1"/>
          </p:cNvPicPr>
          <p:nvPr/>
        </p:nvPicPr>
        <p:blipFill>
          <a:blip r:embed="rId5"/>
          <a:stretch>
            <a:fillRect/>
          </a:stretch>
        </p:blipFill>
        <p:spPr>
          <a:xfrm>
            <a:off x="6161786" y="1081796"/>
            <a:ext cx="5975459" cy="4617400"/>
          </a:xfrm>
          <a:prstGeom prst="rect">
            <a:avLst/>
          </a:prstGeom>
          <a:ln>
            <a:solidFill>
              <a:srgbClr val="FF0000"/>
            </a:solidFill>
          </a:ln>
        </p:spPr>
      </p:pic>
    </p:spTree>
    <p:extLst>
      <p:ext uri="{BB962C8B-B14F-4D97-AF65-F5344CB8AC3E}">
        <p14:creationId xmlns:p14="http://schemas.microsoft.com/office/powerpoint/2010/main" val="115038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93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848" name="Google Shape;848;p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Library duplicates</a:t>
            </a:r>
            <a:endParaRPr sz="2400" b="1">
              <a:solidFill>
                <a:srgbClr val="000000"/>
              </a:solidFill>
              <a:latin typeface="Arial"/>
              <a:ea typeface="Arial"/>
              <a:cs typeface="Arial"/>
              <a:sym typeface="Arial"/>
            </a:endParaRPr>
          </a:p>
        </p:txBody>
      </p:sp>
      <p:sp>
        <p:nvSpPr>
          <p:cNvPr id="849" name="Google Shape;849;p64"/>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lnSpc>
                <a:spcPct val="110000"/>
              </a:lnSpc>
              <a:buClr>
                <a:srgbClr val="004869"/>
              </a:buClr>
              <a:buSzPts val="450"/>
            </a:pPr>
            <a:r>
              <a:rPr lang="en-GB" dirty="0">
                <a:solidFill>
                  <a:srgbClr val="000000"/>
                </a:solidFill>
                <a:latin typeface="Arial"/>
                <a:ea typeface="Arial"/>
                <a:cs typeface="Arial"/>
                <a:sym typeface="Arial"/>
              </a:rPr>
              <a:t>All second-gen sequencing platforms are NOT single molecule sequencing</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 amplification step in library preparation</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Can result in duplicate DNA fragments in the final library prep.</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PCR-free protocols do exist – require larger volumes of input DNA</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rgbClr val="004869"/>
              </a:buClr>
              <a:buSzPts val="450"/>
            </a:pPr>
            <a:r>
              <a:rPr lang="en-GB" dirty="0">
                <a:solidFill>
                  <a:srgbClr val="000000"/>
                </a:solidFill>
                <a:latin typeface="Arial"/>
                <a:ea typeface="Arial"/>
                <a:cs typeface="Arial"/>
                <a:sym typeface="Arial"/>
              </a:rPr>
              <a:t>Problem: can result in false SNP calls</a:t>
            </a:r>
            <a:endParaRPr lang="en-GB"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Duplicates manifest themselves as high read depth support</a:t>
            </a:r>
            <a:endParaRPr lang="en-GB"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Solution:</a:t>
            </a:r>
            <a:endParaRPr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Align reads to the reference genome</a:t>
            </a:r>
            <a:endParaRPr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Identify read-pairs where the </a:t>
            </a:r>
            <a:r>
              <a:rPr lang="en-GB" b="1" i="1" dirty="0">
                <a:solidFill>
                  <a:srgbClr val="000000"/>
                </a:solidFill>
                <a:latin typeface="Arial"/>
                <a:ea typeface="Arial"/>
                <a:cs typeface="Arial"/>
                <a:sym typeface="Arial"/>
              </a:rPr>
              <a:t>outer ends</a:t>
            </a:r>
            <a:r>
              <a:rPr lang="en-GB" dirty="0">
                <a:solidFill>
                  <a:srgbClr val="000000"/>
                </a:solidFill>
                <a:latin typeface="Arial"/>
                <a:ea typeface="Arial"/>
                <a:cs typeface="Arial"/>
                <a:sym typeface="Arial"/>
              </a:rPr>
              <a:t> map to the same position on the genome and remove all but 1 copy</a:t>
            </a:r>
            <a:endParaRPr sz="1400"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rmdup</a:t>
            </a:r>
            <a:endParaRPr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a:solidFill>
                  <a:srgbClr val="000000"/>
                </a:solidFill>
                <a:latin typeface="Arial"/>
                <a:ea typeface="Arial"/>
                <a:cs typeface="Arial"/>
                <a:sym typeface="Arial"/>
              </a:rPr>
              <a:t>Picard/GATK: </a:t>
            </a:r>
            <a:r>
              <a:rPr lang="en-GB" dirty="0" err="1">
                <a:solidFill>
                  <a:srgbClr val="000000"/>
                </a:solidFill>
                <a:latin typeface="Arial"/>
                <a:ea typeface="Arial"/>
                <a:cs typeface="Arial"/>
                <a:sym typeface="Arial"/>
              </a:rPr>
              <a:t>MarkDuplicates</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Generally low number of duplicates in good libraries (&lt;5%). </a:t>
            </a:r>
            <a:r>
              <a:rPr lang="en-GB" i="1" dirty="0">
                <a:solidFill>
                  <a:srgbClr val="000000"/>
                </a:solidFill>
                <a:latin typeface="Arial"/>
                <a:ea typeface="Arial"/>
                <a:cs typeface="Arial"/>
                <a:sym typeface="Arial"/>
              </a:rPr>
              <a:t>But I see ~15%</a:t>
            </a:r>
            <a:endParaRPr dirty="0">
              <a:solidFill>
                <a:srgbClr val="000000"/>
              </a:solidFill>
              <a:latin typeface="Arial"/>
              <a:ea typeface="Arial"/>
              <a:cs typeface="Arial"/>
              <a:sym typeface="Arial"/>
            </a:endParaRPr>
          </a:p>
          <a:p>
            <a:pPr>
              <a:lnSpc>
                <a:spcPct val="110000"/>
              </a:lnSpc>
              <a:buClr>
                <a:srgbClr val="004869"/>
              </a:buClr>
              <a:buSzPts val="450"/>
            </a:pPr>
            <a:endParaRPr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94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139321"/>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p:txBody>
      </p:sp>
    </p:spTree>
    <p:extLst>
      <p:ext uri="{BB962C8B-B14F-4D97-AF65-F5344CB8AC3E}">
        <p14:creationId xmlns:p14="http://schemas.microsoft.com/office/powerpoint/2010/main" val="1803744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23" name="Google Shape;423;p49"/>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24" name="Google Shape;424;p49"/>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2585785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30" name="Google Shape;430;p50"/>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31" name="Google Shape;431;p50"/>
          <p:cNvSpPr/>
          <p:nvPr/>
        </p:nvSpPr>
        <p:spPr>
          <a:xfrm>
            <a:off x="1535025" y="1574250"/>
            <a:ext cx="1762500" cy="79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 name="Google Shape;432;p50"/>
          <p:cNvSpPr/>
          <p:nvPr/>
        </p:nvSpPr>
        <p:spPr>
          <a:xfrm>
            <a:off x="1535025" y="2717250"/>
            <a:ext cx="3521400" cy="64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 name="Google Shape;433;p50"/>
          <p:cNvSpPr/>
          <p:nvPr/>
        </p:nvSpPr>
        <p:spPr>
          <a:xfrm>
            <a:off x="1535025" y="3674000"/>
            <a:ext cx="3521400" cy="939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 name="Google Shape;434;p50"/>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842422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692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After alignment: BAM file improvement before variant calling</a:t>
            </a:r>
          </a:p>
        </p:txBody>
      </p:sp>
      <p:sp>
        <p:nvSpPr>
          <p:cNvPr id="2" name="Oval 1">
            <a:extLst>
              <a:ext uri="{FF2B5EF4-FFF2-40B4-BE49-F238E27FC236}">
                <a16:creationId xmlns:a16="http://schemas.microsoft.com/office/drawing/2014/main" id="{3229A339-A96D-5541-AA4B-AB275556EF9C}"/>
              </a:ext>
            </a:extLst>
          </p:cNvPr>
          <p:cNvSpPr/>
          <p:nvPr/>
        </p:nvSpPr>
        <p:spPr>
          <a:xfrm>
            <a:off x="711128" y="1728788"/>
            <a:ext cx="4065224"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7BA889-FE84-EA4C-B65F-614E2C22697C}"/>
              </a:ext>
            </a:extLst>
          </p:cNvPr>
          <p:cNvCxnSpPr>
            <a:cxnSpLocks/>
          </p:cNvCxnSpPr>
          <p:nvPr/>
        </p:nvCxnSpPr>
        <p:spPr>
          <a:xfrm flipH="1">
            <a:off x="4776352" y="1597446"/>
            <a:ext cx="3122743"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DD00EB-14C0-EA4C-9EA8-A05D23EF8713}"/>
              </a:ext>
            </a:extLst>
          </p:cNvPr>
          <p:cNvSpPr txBox="1"/>
          <p:nvPr/>
        </p:nvSpPr>
        <p:spPr>
          <a:xfrm>
            <a:off x="8028703" y="1135781"/>
            <a:ext cx="2529127" cy="923330"/>
          </a:xfrm>
          <a:prstGeom prst="rect">
            <a:avLst/>
          </a:prstGeom>
          <a:noFill/>
          <a:ln>
            <a:solidFill>
              <a:srgbClr val="FF0000"/>
            </a:solidFill>
          </a:ln>
        </p:spPr>
        <p:txBody>
          <a:bodyPr wrap="square" rtlCol="0">
            <a:spAutoFit/>
          </a:bodyPr>
          <a:lstStyle/>
          <a:p>
            <a:r>
              <a:rPr lang="en-US" dirty="0"/>
              <a:t>If you are an consumer then you should have a grasp of this</a:t>
            </a:r>
          </a:p>
        </p:txBody>
      </p:sp>
      <p:sp>
        <p:nvSpPr>
          <p:cNvPr id="10" name="Right Brace 9">
            <a:extLst>
              <a:ext uri="{FF2B5EF4-FFF2-40B4-BE49-F238E27FC236}">
                <a16:creationId xmlns:a16="http://schemas.microsoft.com/office/drawing/2014/main" id="{55C1080C-BADA-5740-89A3-89351C756DDC}"/>
              </a:ext>
            </a:extLst>
          </p:cNvPr>
          <p:cNvSpPr/>
          <p:nvPr/>
        </p:nvSpPr>
        <p:spPr>
          <a:xfrm>
            <a:off x="7474432" y="2316476"/>
            <a:ext cx="870332" cy="9124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CE1AD18-207D-F74D-9522-6E397D7E45E8}"/>
              </a:ext>
            </a:extLst>
          </p:cNvPr>
          <p:cNvSpPr txBox="1"/>
          <p:nvPr/>
        </p:nvSpPr>
        <p:spPr>
          <a:xfrm>
            <a:off x="8344764" y="2316476"/>
            <a:ext cx="2529127" cy="1477328"/>
          </a:xfrm>
          <a:prstGeom prst="rect">
            <a:avLst/>
          </a:prstGeom>
          <a:noFill/>
          <a:ln>
            <a:solidFill>
              <a:srgbClr val="FF0000"/>
            </a:solidFill>
          </a:ln>
        </p:spPr>
        <p:txBody>
          <a:bodyPr wrap="square" rtlCol="0">
            <a:spAutoFit/>
          </a:bodyPr>
          <a:lstStyle/>
          <a:p>
            <a:r>
              <a:rPr lang="en-US" dirty="0"/>
              <a:t>An informatics group should have control of this, but you should be aware that it’s being done.</a:t>
            </a:r>
          </a:p>
        </p:txBody>
      </p:sp>
    </p:spTree>
    <p:extLst>
      <p:ext uri="{BB962C8B-B14F-4D97-AF65-F5344CB8AC3E}">
        <p14:creationId xmlns:p14="http://schemas.microsoft.com/office/powerpoint/2010/main" val="224464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416320"/>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a:p>
            <a:r>
              <a:rPr lang="en-US" b="1" dirty="0">
                <a:solidFill>
                  <a:srgbClr val="FF0000"/>
                </a:solidFill>
              </a:rPr>
              <a:t>TREE OF LIFE PROGRAM AT SANGER WILL CHANGE THIS FOREVER</a:t>
            </a:r>
          </a:p>
        </p:txBody>
      </p:sp>
    </p:spTree>
    <p:extLst>
      <p:ext uri="{BB962C8B-B14F-4D97-AF65-F5344CB8AC3E}">
        <p14:creationId xmlns:p14="http://schemas.microsoft.com/office/powerpoint/2010/main" val="14458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Tree>
    <p:extLst>
      <p:ext uri="{BB962C8B-B14F-4D97-AF65-F5344CB8AC3E}">
        <p14:creationId xmlns:p14="http://schemas.microsoft.com/office/powerpoint/2010/main" val="405773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Why align?</a:t>
            </a:r>
            <a:endParaRPr sz="2400" b="1">
              <a:solidFill>
                <a:srgbClr val="000000"/>
              </a:solidFill>
              <a:latin typeface="Arial"/>
              <a:ea typeface="Arial"/>
              <a:cs typeface="Arial"/>
              <a:sym typeface="Arial"/>
            </a:endParaRPr>
          </a:p>
        </p:txBody>
      </p:sp>
      <p:pic>
        <p:nvPicPr>
          <p:cNvPr id="176" name="Google Shape;176;p18" descr="Screen Shot 2016-10-17 at 17.45.34.png"/>
          <p:cNvPicPr preferRelativeResize="0"/>
          <p:nvPr/>
        </p:nvPicPr>
        <p:blipFill rotWithShape="1">
          <a:blip r:embed="rId3">
            <a:alphaModFix/>
          </a:blip>
          <a:srcRect/>
          <a:stretch/>
        </p:blipFill>
        <p:spPr>
          <a:xfrm>
            <a:off x="2703306" y="4061438"/>
            <a:ext cx="1776858" cy="2083673"/>
          </a:xfrm>
          <a:prstGeom prst="rect">
            <a:avLst/>
          </a:prstGeom>
          <a:noFill/>
          <a:ln>
            <a:noFill/>
          </a:ln>
        </p:spPr>
      </p:pic>
      <p:sp>
        <p:nvSpPr>
          <p:cNvPr id="177" name="Google Shape;177;p18"/>
          <p:cNvSpPr txBox="1"/>
          <p:nvPr/>
        </p:nvSpPr>
        <p:spPr>
          <a:xfrm>
            <a:off x="2703306" y="3633833"/>
            <a:ext cx="290648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DNA: Identify variation</a:t>
            </a:r>
            <a:endParaRPr dirty="0">
              <a:solidFill>
                <a:srgbClr val="000000"/>
              </a:solidFill>
              <a:latin typeface="Calibri"/>
              <a:ea typeface="Calibri"/>
              <a:cs typeface="Calibri"/>
              <a:sym typeface="Calibri"/>
            </a:endParaRPr>
          </a:p>
        </p:txBody>
      </p:sp>
      <p:pic>
        <p:nvPicPr>
          <p:cNvPr id="184" name="Google Shape;184;p18" descr="Screen Shot 2016-10-17 at 18.16.11.png"/>
          <p:cNvPicPr preferRelativeResize="0"/>
          <p:nvPr/>
        </p:nvPicPr>
        <p:blipFill rotWithShape="1">
          <a:blip r:embed="rId4">
            <a:alphaModFix/>
          </a:blip>
          <a:srcRect/>
          <a:stretch/>
        </p:blipFill>
        <p:spPr>
          <a:xfrm>
            <a:off x="5968877" y="4061437"/>
            <a:ext cx="2634275" cy="2142865"/>
          </a:xfrm>
          <a:prstGeom prst="rect">
            <a:avLst/>
          </a:prstGeom>
          <a:noFill/>
          <a:ln>
            <a:noFill/>
          </a:ln>
        </p:spPr>
      </p:pic>
      <p:sp>
        <p:nvSpPr>
          <p:cNvPr id="185" name="Google Shape;185;p18"/>
          <p:cNvSpPr txBox="1"/>
          <p:nvPr/>
        </p:nvSpPr>
        <p:spPr>
          <a:xfrm>
            <a:off x="5842264" y="3633833"/>
            <a:ext cx="359228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RNA: Transcript abundance</a:t>
            </a:r>
            <a:endParaRPr dirty="0">
              <a:solidFill>
                <a:srgbClr val="000000"/>
              </a:solidFill>
              <a:latin typeface="Calibri"/>
              <a:ea typeface="Calibri"/>
              <a:cs typeface="Calibri"/>
              <a:sym typeface="Calibri"/>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5">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6">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7">
              <a:alphaModFix/>
            </a:blip>
            <a:srcRect/>
            <a:stretch/>
          </p:blipFill>
          <p:spPr>
            <a:xfrm>
              <a:off x="6821140" y="980728"/>
              <a:ext cx="2316414" cy="795630"/>
            </a:xfrm>
            <a:prstGeom prst="rect">
              <a:avLst/>
            </a:prstGeom>
            <a:noFill/>
            <a:ln>
              <a:noFill/>
            </a:ln>
          </p:spPr>
        </p:pic>
      </p:grpSp>
    </p:spTree>
    <p:extLst>
      <p:ext uri="{BB962C8B-B14F-4D97-AF65-F5344CB8AC3E}">
        <p14:creationId xmlns:p14="http://schemas.microsoft.com/office/powerpoint/2010/main" val="279091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399049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16437</TotalTime>
  <Words>6862</Words>
  <Application>Microsoft Macintosh PowerPoint</Application>
  <PresentationFormat>Widescreen</PresentationFormat>
  <Paragraphs>1182</Paragraphs>
  <Slides>53</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Courier</vt:lpstr>
      <vt:lpstr>Courier New</vt:lpstr>
      <vt:lpstr>Noto Sans Symbols</vt:lpstr>
      <vt:lpstr>Wingdings</vt:lpstr>
      <vt:lpstr>Office Theme</vt:lpstr>
      <vt:lpstr>PowerPoint Presentation</vt:lpstr>
      <vt:lpstr>NGS read alignment</vt:lpstr>
      <vt:lpstr>Overview</vt:lpstr>
      <vt:lpstr>The reference is key in all that follows</vt:lpstr>
      <vt:lpstr>PowerPoint Presentation</vt:lpstr>
      <vt:lpstr>PowerPoint Presentation</vt:lpstr>
      <vt:lpstr>PowerPoint Presentation</vt:lpstr>
      <vt:lpstr>PowerPoint Presentation</vt:lpstr>
      <vt:lpstr>Overview</vt:lpstr>
      <vt:lpstr>PowerPoint Presentation</vt:lpstr>
      <vt:lpstr>PowerPoint Presentation</vt:lpstr>
      <vt:lpstr>NGS read alignment</vt:lpstr>
      <vt:lpstr>Hash table alignment</vt:lpstr>
      <vt:lpstr>Hash table alignment</vt:lpstr>
      <vt:lpstr>Hash table alignment</vt:lpstr>
      <vt:lpstr>Hash table alignment</vt:lpstr>
      <vt:lpstr>Hash table alignment</vt:lpstr>
      <vt:lpstr>Hash table alignment</vt:lpstr>
      <vt:lpstr>Hash table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Duplicates and False SNPs</vt:lpstr>
      <vt:lpstr>Duplicates and False SNPs</vt:lpstr>
      <vt:lpstr>PowerPoint Presentation</vt:lpstr>
      <vt:lpstr>Overview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Iyer</dc:creator>
  <cp:lastModifiedBy>Microsoft Office User</cp:lastModifiedBy>
  <cp:revision>1183</cp:revision>
  <cp:lastPrinted>2019-12-02T10:31:45Z</cp:lastPrinted>
  <dcterms:created xsi:type="dcterms:W3CDTF">2018-09-20T20:47:42Z</dcterms:created>
  <dcterms:modified xsi:type="dcterms:W3CDTF">2020-10-07T14:19:20Z</dcterms:modified>
</cp:coreProperties>
</file>